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125"/>
  </p:notesMasterIdLst>
  <p:handoutMasterIdLst>
    <p:handoutMasterId r:id="rId126"/>
  </p:handoutMasterIdLst>
  <p:sldIdLst>
    <p:sldId id="488" r:id="rId4"/>
    <p:sldId id="538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54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2" r:id="rId51"/>
    <p:sldId id="593" r:id="rId52"/>
    <p:sldId id="594" r:id="rId53"/>
    <p:sldId id="596" r:id="rId54"/>
    <p:sldId id="597" r:id="rId55"/>
    <p:sldId id="598" r:id="rId56"/>
    <p:sldId id="599" r:id="rId57"/>
    <p:sldId id="600" r:id="rId58"/>
    <p:sldId id="602" r:id="rId59"/>
    <p:sldId id="603" r:id="rId60"/>
    <p:sldId id="604" r:id="rId61"/>
    <p:sldId id="606" r:id="rId62"/>
    <p:sldId id="607" r:id="rId63"/>
    <p:sldId id="608" r:id="rId64"/>
    <p:sldId id="610" r:id="rId65"/>
    <p:sldId id="611" r:id="rId66"/>
    <p:sldId id="613" r:id="rId67"/>
    <p:sldId id="614" r:id="rId68"/>
    <p:sldId id="615" r:id="rId69"/>
    <p:sldId id="616" r:id="rId70"/>
    <p:sldId id="620" r:id="rId71"/>
    <p:sldId id="622" r:id="rId72"/>
    <p:sldId id="623" r:id="rId73"/>
    <p:sldId id="624" r:id="rId74"/>
    <p:sldId id="627" r:id="rId75"/>
    <p:sldId id="628" r:id="rId76"/>
    <p:sldId id="629" r:id="rId77"/>
    <p:sldId id="630" r:id="rId78"/>
    <p:sldId id="631" r:id="rId79"/>
    <p:sldId id="632" r:id="rId80"/>
    <p:sldId id="633" r:id="rId81"/>
    <p:sldId id="634" r:id="rId82"/>
    <p:sldId id="635" r:id="rId83"/>
    <p:sldId id="636" r:id="rId84"/>
    <p:sldId id="637" r:id="rId85"/>
    <p:sldId id="638" r:id="rId86"/>
    <p:sldId id="639" r:id="rId87"/>
    <p:sldId id="640" r:id="rId88"/>
    <p:sldId id="641" r:id="rId89"/>
    <p:sldId id="642" r:id="rId90"/>
    <p:sldId id="643" r:id="rId91"/>
    <p:sldId id="644" r:id="rId92"/>
    <p:sldId id="645" r:id="rId93"/>
    <p:sldId id="646" r:id="rId94"/>
    <p:sldId id="647" r:id="rId95"/>
    <p:sldId id="648" r:id="rId96"/>
    <p:sldId id="649" r:id="rId97"/>
    <p:sldId id="650" r:id="rId98"/>
    <p:sldId id="651" r:id="rId99"/>
    <p:sldId id="652" r:id="rId100"/>
    <p:sldId id="655" r:id="rId101"/>
    <p:sldId id="656" r:id="rId102"/>
    <p:sldId id="661" r:id="rId103"/>
    <p:sldId id="662" r:id="rId104"/>
    <p:sldId id="663" r:id="rId105"/>
    <p:sldId id="664" r:id="rId106"/>
    <p:sldId id="665" r:id="rId107"/>
    <p:sldId id="666" r:id="rId108"/>
    <p:sldId id="667" r:id="rId109"/>
    <p:sldId id="668" r:id="rId110"/>
    <p:sldId id="669" r:id="rId111"/>
    <p:sldId id="670" r:id="rId112"/>
    <p:sldId id="672" r:id="rId113"/>
    <p:sldId id="673" r:id="rId114"/>
    <p:sldId id="674" r:id="rId115"/>
    <p:sldId id="675" r:id="rId116"/>
    <p:sldId id="676" r:id="rId117"/>
    <p:sldId id="677" r:id="rId118"/>
    <p:sldId id="678" r:id="rId119"/>
    <p:sldId id="679" r:id="rId120"/>
    <p:sldId id="680" r:id="rId121"/>
    <p:sldId id="681" r:id="rId122"/>
    <p:sldId id="682" r:id="rId123"/>
    <p:sldId id="654" r:id="rId12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651DC-84FC-4980-94D2-FA7019DD6B51}" v="1" dt="2020-10-08T15:40:39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111" d="100"/>
          <a:sy n="111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tableStyles" Target="tableStyle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microsoft.com/office/2015/10/relationships/revisionInfo" Target="revisionInfo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evincha\projects\writeups\thesis\slides\latency_trend_tal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E-4E22-A9CB-B748CA2D5679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E-4E22-A9CB-B748CA2D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3504"/>
        <c:axId val="249543896"/>
      </c:barChart>
      <c:catAx>
        <c:axId val="2495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896"/>
        <c:crosses val="autoZero"/>
        <c:auto val="1"/>
        <c:lblAlgn val="ctr"/>
        <c:lblOffset val="100"/>
        <c:noMultiLvlLbl val="0"/>
      </c:catAx>
      <c:valAx>
        <c:axId val="2495438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01"/>
          <c:y val="0.17359212684527101"/>
          <c:w val="0.85385370549901196"/>
          <c:h val="0.70222647702178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0.34894197100000002</c:v>
                </c:pt>
                <c:pt idx="2">
                  <c:v>5.4305079999999999E-2</c:v>
                </c:pt>
                <c:pt idx="3">
                  <c:v>0.45435130499999998</c:v>
                </c:pt>
                <c:pt idx="4">
                  <c:v>0.43893370100000001</c:v>
                </c:pt>
                <c:pt idx="5">
                  <c:v>9.9544654999999996E-2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3E9-A3AB-9B46578FFF20}"/>
            </c:ext>
          </c:extLst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0.33216862699999999</c:v>
                </c:pt>
                <c:pt idx="2">
                  <c:v>0.322792623</c:v>
                </c:pt>
                <c:pt idx="3">
                  <c:v>0.45420634100000001</c:v>
                </c:pt>
                <c:pt idx="4">
                  <c:v>0.43768948600000002</c:v>
                </c:pt>
                <c:pt idx="5">
                  <c:v>8.97559990000001E-2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3E9-A3AB-9B46578FFF20}"/>
            </c:ext>
          </c:extLst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3E9-A3AB-9B46578FFF20}"/>
            </c:ext>
          </c:extLst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0.31888940300000002</c:v>
                </c:pt>
                <c:pt idx="2">
                  <c:v>7.1219780000000002E-3</c:v>
                </c:pt>
                <c:pt idx="3">
                  <c:v>9.1442354000000003E-2</c:v>
                </c:pt>
                <c:pt idx="4">
                  <c:v>0.123376814</c:v>
                </c:pt>
                <c:pt idx="5">
                  <c:v>0.39053622999999998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3E9-A3AB-9B46578F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834440"/>
        <c:axId val="2142837560"/>
      </c:barChart>
      <c:catAx>
        <c:axId val="21428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837560"/>
        <c:crosses val="autoZero"/>
        <c:auto val="1"/>
        <c:lblAlgn val="ctr"/>
        <c:lblOffset val="100"/>
        <c:noMultiLvlLbl val="0"/>
      </c:catAx>
      <c:valAx>
        <c:axId val="2142837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7.7777784582483498E-3"/>
              <c:y val="0.184494016531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8344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101"/>
          <c:y val="3.7483742961209703E-2"/>
          <c:w val="0.77868896341820604"/>
          <c:h val="9.412802566345930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4-460D-B19A-4F6281BBCC56}"/>
            </c:ext>
          </c:extLst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4-460D-B19A-4F6281B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02904"/>
        <c:axId val="2142405912"/>
      </c:barChart>
      <c:catAx>
        <c:axId val="214240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405912"/>
        <c:crosses val="autoZero"/>
        <c:auto val="1"/>
        <c:lblAlgn val="ctr"/>
        <c:lblOffset val="100"/>
        <c:noMultiLvlLbl val="0"/>
      </c:catAx>
      <c:valAx>
        <c:axId val="21424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40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'[bitmap.xlsx]rlite-small'!$C$1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tx>
            <c:strRef>
              <c:f>'[bitmap.xlsx]rlite-small'!$D$1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6.2386065378191354E-3"/>
              <c:y val="7.7341800269689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[bitweaving.xlsx]bitweaving!$B$1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tx>
            <c:strRef>
              <c:f>[bitweaving.xlsx]bitweaving!$C$1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tx>
            <c:strRef>
              <c:f>[bitweaving.xlsx]bitweaving!$D$1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tx>
            <c:strRef>
              <c:f>[bitweaving.xlsx]bitweaving!$E$1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8.5371592064505449E-3"/>
              <c:y val="7.72743791641429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E11-971A-FB40FFACEF0A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B5-4E11-971A-FB40FFACEF0A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B5-4E11-971A-FB40FFACEF0A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B5-4E11-971A-FB40FFACEF0A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B5-4E11-971A-FB40FFAC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4680"/>
        <c:axId val="249545072"/>
      </c:barChart>
      <c:catAx>
        <c:axId val="2495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5072"/>
        <c:crosses val="autoZero"/>
        <c:auto val="1"/>
        <c:lblAlgn val="ctr"/>
        <c:lblOffset val="100"/>
        <c:noMultiLvlLbl val="0"/>
      </c:catAx>
      <c:valAx>
        <c:axId val="2495450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7-4C99-A79A-80D941C7C326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27-4C99-A79A-80D941C7C326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7-4C99-A79A-80D941C7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71392"/>
        <c:axId val="249571784"/>
      </c:barChart>
      <c:catAx>
        <c:axId val="2495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784"/>
        <c:crosses val="autoZero"/>
        <c:auto val="1"/>
        <c:lblAlgn val="ctr"/>
        <c:lblOffset val="100"/>
        <c:noMultiLvlLbl val="0"/>
      </c:catAx>
      <c:valAx>
        <c:axId val="249571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B-4AA9-88FA-5B347A5F779C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Multi-Core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B-4AA9-88FA-5B347A5F7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009496"/>
        <c:axId val="401009888"/>
      </c:barChart>
      <c:catAx>
        <c:axId val="4010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888"/>
        <c:crosses val="autoZero"/>
        <c:auto val="1"/>
        <c:lblAlgn val="ctr"/>
        <c:lblOffset val="100"/>
        <c:noMultiLvlLbl val="0"/>
      </c:catAx>
      <c:valAx>
        <c:axId val="401009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7-4680-907B-A6C36CA49C77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SALP!$C$2</c:f>
              <c:numCache>
                <c:formatCode>0.00</c:formatCode>
                <c:ptCount val="1"/>
                <c:pt idx="0">
                  <c:v>1.1700000000000006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7-4680-907B-A6C36CA4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51904"/>
        <c:axId val="65453440"/>
      </c:barChart>
      <c:catAx>
        <c:axId val="65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53440"/>
        <c:crosses val="autoZero"/>
        <c:auto val="1"/>
        <c:lblAlgn val="ctr"/>
        <c:lblOffset val="100"/>
        <c:noMultiLvlLbl val="0"/>
      </c:catAx>
      <c:valAx>
        <c:axId val="65453440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E-497B-8B25-A3A3E7C8731A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SALP!$C$3</c:f>
              <c:numCache>
                <c:formatCode>0.00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E-497B-8B25-A3A3E7C8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65344"/>
        <c:axId val="65471232"/>
      </c:barChart>
      <c:catAx>
        <c:axId val="654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71232"/>
        <c:crosses val="autoZero"/>
        <c:auto val="1"/>
        <c:lblAlgn val="ctr"/>
        <c:lblOffset val="100"/>
        <c:noMultiLvlLbl val="0"/>
      </c:catAx>
      <c:valAx>
        <c:axId val="6547123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6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01"/>
          <c:y val="0.16071480580290401"/>
          <c:w val="0.82732323043042"/>
          <c:h val="0.66641303891524295"/>
        </c:manualLayout>
      </c:layout>
      <c:lineChart>
        <c:grouping val="standard"/>
        <c:varyColors val="0"/>
        <c:ser>
          <c:idx val="4"/>
          <c:order val="2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Trend!$O$56:$X$56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EF9-943B-5CB8193D0BA3}"/>
            </c:ext>
          </c:extLst>
        </c:ser>
        <c:ser>
          <c:idx val="3"/>
          <c:order val="3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Trend!$O$55:$X$55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3.007518796992481</c:v>
                </c:pt>
                <c:pt idx="2">
                  <c:v>6.0150375939849621</c:v>
                </c:pt>
                <c:pt idx="3">
                  <c:v>8.0150375939849603</c:v>
                </c:pt>
                <c:pt idx="4">
                  <c:v>10.02255639097744</c:v>
                </c:pt>
                <c:pt idx="5">
                  <c:v>12.030075187969921</c:v>
                </c:pt>
                <c:pt idx="6">
                  <c:v>14.030075187969921</c:v>
                </c:pt>
                <c:pt idx="7">
                  <c:v>16.03759398496241</c:v>
                </c:pt>
                <c:pt idx="8">
                  <c:v>18.045112781954881</c:v>
                </c:pt>
                <c:pt idx="9">
                  <c:v>19.548872180451131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1-4EF9-943B-5CB8193D0BA3}"/>
            </c:ext>
          </c:extLst>
        </c:ser>
        <c:ser>
          <c:idx val="2"/>
          <c:order val="4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Trend!$O$58:$X$58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1.2121212121212119</c:v>
                </c:pt>
                <c:pt idx="5">
                  <c:v>1.263157894736842</c:v>
                </c:pt>
                <c:pt idx="6">
                  <c:v>1.2520868113522541</c:v>
                </c:pt>
                <c:pt idx="7">
                  <c:v>1.274968125796855</c:v>
                </c:pt>
                <c:pt idx="8">
                  <c:v>1.2998266897746971</c:v>
                </c:pt>
                <c:pt idx="9">
                  <c:v>1.31868131868132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1-4EF9-943B-5CB8193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13112"/>
        <c:axId val="-2016507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301-4EF9-943B-5CB8193D0B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01-4EF9-943B-5CB8193D0BA3}"/>
                  </c:ext>
                </c:extLst>
              </c15:ser>
            </c15:filteredLineSeries>
          </c:ext>
        </c:extLst>
      </c:lineChart>
      <c:catAx>
        <c:axId val="-20165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07688"/>
        <c:crosses val="autoZero"/>
        <c:auto val="1"/>
        <c:lblAlgn val="ctr"/>
        <c:lblOffset val="100"/>
        <c:noMultiLvlLbl val="0"/>
      </c:catAx>
      <c:valAx>
        <c:axId val="-2016507688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3.91802270431953E-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13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1.4274251973468001E-3"/>
          <c:w val="0.66589575864953399"/>
          <c:h val="9.928233762076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Latency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7-47E4-8E2D-98D59F0A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35768"/>
        <c:axId val="2143138808"/>
      </c:barChart>
      <c:catAx>
        <c:axId val="214313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143138808"/>
        <c:crosses val="autoZero"/>
        <c:auto val="1"/>
        <c:lblAlgn val="ctr"/>
        <c:lblOffset val="100"/>
        <c:noMultiLvlLbl val="0"/>
      </c:catAx>
      <c:valAx>
        <c:axId val="21431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35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Energy Reduction</a:t>
            </a:r>
          </a:p>
        </c:rich>
      </c:tx>
      <c:layout>
        <c:manualLayout>
          <c:xMode val="edge"/>
          <c:yMode val="edge"/>
          <c:x val="0.20588275634191799"/>
          <c:y val="1.515151515151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87626012307"/>
          <c:y val="0.16690030223494801"/>
          <c:w val="0.78037468594335402"/>
          <c:h val="0.391908852302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invertIfNegative val="0"/>
          <c:cat>
            <c:multiLvlStrRef>
              <c:f>Sheet1!$F$2:$G$5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B-40FA-91EE-F183F07A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71080"/>
        <c:axId val="2143174120"/>
      </c:barChart>
      <c:catAx>
        <c:axId val="214317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3174120"/>
        <c:crosses val="autoZero"/>
        <c:auto val="1"/>
        <c:lblAlgn val="ctr"/>
        <c:lblOffset val="100"/>
        <c:noMultiLvlLbl val="0"/>
      </c:catAx>
      <c:valAx>
        <c:axId val="214317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7108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restore.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larger size and less leakage, typical DRAM cells have more charge than the worst cell.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typical DRAM does not restore the excessive charge during restore operation,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 the typical cell has more charge than the worst case cell, guaranteeing reliable operations.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enables restore time reduction.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Previously we explained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simply as going back to original state.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more details about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data in DRAM cell, DRAM has sense-amplifier and wire connection to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 preserve their a bit of data in two charge state, empty and fully charged.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sensing and restore,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moves to either of these two states.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finishing the access,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go back to the half of these two state.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usually long by connecting hundred of cells such that it takes long time for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observe the impact of reducing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simple example.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sense-amplifier first accesses an empty cell then not fully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reducing corresponding timing parameter.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DRAM next access a fully charged cell.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takes longer time to access the fully charged cell.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the cell has much excessive charge, the strong charge flow overcomes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reliable access.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DRAM latency evaluation shows that in typical case, we can reduce corresponding timing parameter by 35% without errors.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more charge in typical cases enables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reduction.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summarize.</a:t>
            </a:r>
          </a:p>
          <a:p>
            <a:endParaRPr lang="en-US" dirty="0"/>
          </a:p>
          <a:p>
            <a:r>
              <a:rPr lang="en-US" dirty="0"/>
              <a:t>DRAM timing parameters are dictated by the worst</a:t>
            </a:r>
            <a:r>
              <a:rPr lang="en-US" baseline="0" dirty="0"/>
              <a:t> case cell.</a:t>
            </a:r>
          </a:p>
          <a:p>
            <a:endParaRPr lang="en-US" baseline="0" dirty="0"/>
          </a:p>
          <a:p>
            <a:r>
              <a:rPr lang="en-US" baseline="0" dirty="0"/>
              <a:t>We propose Adaptive-Latency DRAM that optimizes DRAM timing parameters for common cases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4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1126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right figure shows DRAM organization which is consists of DRAM cells and sense-amplifiers. </a:t>
            </a:r>
          </a:p>
          <a:p>
            <a:r>
              <a:rPr lang="en-US" baseline="0" dirty="0"/>
              <a:t>There are three steps for accessing DRAM.</a:t>
            </a:r>
          </a:p>
          <a:p>
            <a:endParaRPr lang="en-US" baseline="0" dirty="0"/>
          </a:p>
          <a:p>
            <a:r>
              <a:rPr lang="en-US" baseline="0" dirty="0"/>
              <a:t>First, when</a:t>
            </a:r>
            <a:r>
              <a:rPr lang="en-US" dirty="0"/>
              <a:t> DRAM selects one of rows</a:t>
            </a:r>
            <a:r>
              <a:rPr lang="en-US" baseline="0" dirty="0"/>
              <a:t> in its </a:t>
            </a:r>
            <a:r>
              <a:rPr lang="en-US" dirty="0"/>
              <a:t>cell array, the selected cells drive their charge to sense-amplifiers. </a:t>
            </a:r>
          </a:p>
          <a:p>
            <a:r>
              <a:rPr lang="en-US" dirty="0"/>
              <a:t>Then, sense-amplifiers detect the charge, recognizing data of cells. </a:t>
            </a:r>
          </a:p>
          <a:p>
            <a:r>
              <a:rPr lang="en-US" dirty="0"/>
              <a:t>We call this operation as sensing.</a:t>
            </a:r>
          </a:p>
          <a:p>
            <a:endParaRPr lang="en-US" dirty="0"/>
          </a:p>
          <a:p>
            <a:r>
              <a:rPr lang="en-US" dirty="0"/>
              <a:t>Second, after sensing data from DRAM cells, sense-amplifiers drive charge to the cells for reconstructing original</a:t>
            </a:r>
            <a:r>
              <a:rPr lang="en-US" baseline="0" dirty="0"/>
              <a:t> </a:t>
            </a:r>
            <a:r>
              <a:rPr lang="en-US" dirty="0"/>
              <a:t>data. </a:t>
            </a:r>
          </a:p>
          <a:p>
            <a:r>
              <a:rPr lang="en-US" dirty="0"/>
              <a:t>We call this operation as restore.</a:t>
            </a:r>
          </a:p>
          <a:p>
            <a:endParaRPr lang="en-US" dirty="0"/>
          </a:p>
          <a:p>
            <a:r>
              <a:rPr lang="en-US" dirty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/>
              <a:t>We call this operation as </a:t>
            </a:r>
            <a:r>
              <a:rPr lang="en-US" dirty="0" err="1"/>
              <a:t>precharge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0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energy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Explicitly state the performance improvement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for throughput and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Color more? Bulk AND/OR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 for NOT – fix the description. (use inverters already in sense amplifiers}?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not coming out – mention the area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… (signify more applications)</a:t>
            </a:r>
          </a:p>
          <a:p>
            <a:r>
              <a:rPr lang="en-US" dirty="0"/>
              <a:t>Add references to some works (</a:t>
            </a:r>
            <a:r>
              <a:rPr lang="en-US" dirty="0" err="1"/>
              <a:t>bitweaving</a:t>
            </a:r>
            <a:r>
              <a:rPr lang="en-US" dirty="0"/>
              <a:t>, </a:t>
            </a:r>
            <a:r>
              <a:rPr lang="en-US" dirty="0" err="1"/>
              <a:t>bitfunnel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6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8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83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56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04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each copy operation takes only 80ns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3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copies with </a:t>
            </a:r>
            <a:r>
              <a:rPr lang="en-US" dirty="0" err="1"/>
              <a:t>rowclone</a:t>
            </a:r>
            <a:r>
              <a:rPr lang="en-US" dirty="0"/>
              <a:t> once it is mentioned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 back to the concerns.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Reiterate speedup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strike copy and make it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6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1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parameters exist to ensure sufficient movement of charge. </a:t>
            </a:r>
          </a:p>
          <a:p>
            <a:endParaRPr lang="en-US" dirty="0"/>
          </a:p>
          <a:p>
            <a:r>
              <a:rPr lang="en-US" dirty="0"/>
              <a:t>The figure shows the time</a:t>
            </a:r>
            <a:r>
              <a:rPr lang="en-US" baseline="0" dirty="0"/>
              <a:t>line for accessing DRAM in X-axis and Y-axis shows the charge amount in DRAM cell and sense-amplifier. </a:t>
            </a:r>
          </a:p>
          <a:p>
            <a:endParaRPr lang="en-US" dirty="0"/>
          </a:p>
          <a:p>
            <a:r>
              <a:rPr lang="en-US" dirty="0"/>
              <a:t>When selecting a row of cells, each cell drives their charge toward to the corresponding sense-amplifier. </a:t>
            </a:r>
          </a:p>
          <a:p>
            <a:r>
              <a:rPr lang="en-US" dirty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/>
              <a:t>This restore operation finishes when the cell is fully charged. </a:t>
            </a:r>
          </a:p>
          <a:p>
            <a:endParaRPr lang="en-US" dirty="0"/>
          </a:p>
          <a:p>
            <a:r>
              <a:rPr lang="en-US" dirty="0"/>
              <a:t>Ideally, DRAM</a:t>
            </a:r>
            <a:r>
              <a:rPr lang="en-US" baseline="0" dirty="0"/>
              <a:t> timing parameters are just enough for the sufficient movement of charge. </a:t>
            </a:r>
          </a:p>
          <a:p>
            <a:r>
              <a:rPr lang="en-US" baseline="0" dirty="0"/>
              <a:t>However, in practice, there are large margin in DRAM timing parameters.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</a:t>
            </a:r>
            <a:r>
              <a:rPr lang="en-US" baseline="0" dirty="0"/>
              <a:t> are these margin required?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3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result for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all the results after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73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workloads – add set operation workload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“week” and “users”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46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err="1"/>
              <a:t>bitweaving</a:t>
            </a:r>
            <a:r>
              <a:rPr lang="en-US" dirty="0"/>
              <a:t>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the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1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62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21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91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71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6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284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90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12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830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8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04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3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Ideally, DRAM would have</a:t>
            </a:r>
            <a:r>
              <a:rPr lang="en-US" dirty="0"/>
              <a:t> uniform cells which have same size, thereby having same access latency. </a:t>
            </a:r>
          </a:p>
          <a:p>
            <a:endParaRPr lang="en-US" dirty="0"/>
          </a:p>
          <a:p>
            <a:r>
              <a:rPr lang="en-US" dirty="0"/>
              <a:t>Unfortunately, due to process variation, each cell has different size, thereby having different access latency. </a:t>
            </a:r>
          </a:p>
          <a:p>
            <a:endParaRPr lang="en-US" dirty="0"/>
          </a:p>
          <a:p>
            <a:r>
              <a:rPr lang="en-US" dirty="0"/>
              <a:t>Therefore, DRAM shows large variation in both charge amount in its cell and access latency to its cell.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2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2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512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598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266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623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261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044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94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69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5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24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8464BABF-5E20-F148-8177-17A9640D6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5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C7060D6B-49BB-594D-BC7B-9078EFCF6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546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16E7AC6C-B5D0-5543-AC26-D7C1F51CFE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525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AB342ED9-C43C-C948-88BC-D9C040E9C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31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0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leakage increases the variation.</a:t>
            </a:r>
          </a:p>
          <a:p>
            <a:r>
              <a:rPr lang="en-US" baseline="0" dirty="0"/>
              <a:t>DRAM</a:t>
            </a:r>
            <a:r>
              <a:rPr lang="en-US" dirty="0"/>
              <a:t> loses their charge over time and loses more charge at higher temperature.</a:t>
            </a:r>
          </a:p>
          <a:p>
            <a:r>
              <a:rPr lang="en-US" baseline="0" dirty="0"/>
              <a:t>Therefore, DRAM</a:t>
            </a:r>
            <a:r>
              <a:rPr lang="en-US" dirty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/>
              <a:t>This</a:t>
            </a:r>
            <a:r>
              <a:rPr lang="en-US" dirty="0"/>
              <a:t> temperature dependence increases the variation in DRAM cell charge.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photo of our infrastructure,</a:t>
            </a:r>
            <a:r>
              <a:rPr lang="en-US" baseline="0" dirty="0"/>
              <a:t> that we built mostly from scratch.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</a:t>
            </a:r>
            <a:r>
              <a:rPr lang="en-US" baseline="0" dirty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typical case, there are more charge in DRAM cell compared to the worst case.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excessive charge enables stronger charge drive to sense-amplifier.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sense-amplifier can detect data of DRAM cell fast, thereby complete sensing operation fast.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DRAM latency profiling results of 115 DRAM modules,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17% potential reduction for the corresponding timing parameters of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lead to fast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://users.ece.cmu.edu/~omutlu/pub/pcm_isca09.pdf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hyperlink" Target="http://users.ece.cmu.edu/~omutlu/pub/lee_isca09_talk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7" Type="http://schemas.openxmlformats.org/officeDocument/2006/relationships/hyperlink" Target="https://people.inf.ethz.ch/omutlu/pub/in-memory-pointer-chasing-accelerator_iccd16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users.ece.cmu.edu/~omutlu/pub/tesseract-pim-architecture-for-graph-processing_isca15.pdf" TargetMode="External"/><Relationship Id="rId5" Type="http://schemas.openxmlformats.org/officeDocument/2006/relationships/hyperlink" Target="http://users.ece.cmu.edu/~omutlu/pub/pim-enabled-instructons-for-low-overhead-pim_isca15.pdf" TargetMode="External"/><Relationship Id="rId4" Type="http://schemas.openxmlformats.org/officeDocument/2006/relationships/hyperlink" Target="https://people.inf.ethz.ch/omutlu/pub/GSDRAM-gather-scatter-dram_micro1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users.ece.cmu.edu/~omutlu/pub/GSDRAM-gather-scatter-dram_micro15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g"/><Relationship Id="rId4" Type="http://schemas.microsoft.com/office/2007/relationships/hdphoto" Target="../media/hdphoto2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DRAM. Part 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448937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50DB3-29A2-714E-810A-FBE1E1392B9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24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Promising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/RRAM/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ReRAM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08210-6288-EF4C-90B9-40B9843F95A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131" indent="-457131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131" indent="-45713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6F7C3-B3F1-AB45-B64C-BA5FC23A5EE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76" y="5610227"/>
            <a:ext cx="8313179" cy="741731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3999" tIns="31999" rIns="63999" bIns="319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13778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9144A-7066-6447-B21E-9C90E183834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80960" y="3208341"/>
            <a:ext cx="3863977" cy="3236912"/>
            <a:chOff x="2960" y="1053"/>
            <a:chExt cx="2434" cy="2039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0" y="1062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997328" y="3243266"/>
            <a:ext cx="4267202" cy="3236912"/>
            <a:chOff x="101" y="1053"/>
            <a:chExt cx="2688" cy="2039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3" y="1071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35" y="2341"/>
              <a:ext cx="50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1" y="1661"/>
              <a:ext cx="57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2" y="6553202"/>
            <a:ext cx="3386550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7" y="6553202"/>
            <a:ext cx="3566086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10121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17907-FFDA-F74E-9C3F-5CD2C05E7B6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D80AFE6-6954-7B40-A163-C288CF22933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105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PCM Resistance → Value</a:t>
            </a:r>
          </a:p>
        </p:txBody>
      </p:sp>
      <p:cxnSp>
        <p:nvCxnSpPr>
          <p:cNvPr id="13316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3318" name="AutoShape 4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08570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12477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43298" y="3536157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</p:spTree>
    <p:extLst>
      <p:ext uri="{BB962C8B-B14F-4D97-AF65-F5344CB8AC3E}">
        <p14:creationId xmlns:p14="http://schemas.microsoft.com/office/powerpoint/2010/main" val="124282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90779AF-54B2-494F-861B-5F6FC6831A6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106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 dirty="0">
                <a:latin typeface="Calibri" charset="0"/>
                <a:cs typeface="Droid Sans" charset="0"/>
              </a:rPr>
              <a:t>Multi-Level Cell PCM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00" y="1604699"/>
            <a:ext cx="8046641" cy="4643438"/>
          </a:xfrm>
        </p:spPr>
        <p:txBody>
          <a:bodyPr/>
          <a:lstStyle/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Multi-level cell: more than 1 bit per cell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Further increases density by 2 to 4x [Lee+,ISCA'09]</a:t>
            </a:r>
          </a:p>
          <a:p>
            <a:pPr marL="291134" indent="-217794" eaLnBrk="1">
              <a:lnSpc>
                <a:spcPct val="100000"/>
              </a:lnSpc>
              <a:buClrTx/>
              <a:buSzPct val="45000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endParaRPr lang="en-US" dirty="0">
              <a:latin typeface="Calibri" charset="0"/>
              <a:cs typeface="Droid Sans" charset="0"/>
            </a:endParaRPr>
          </a:p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But MLC-PCM also has drawbacks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Higher latency and energy than single-level cell PCM</a:t>
            </a:r>
          </a:p>
        </p:txBody>
      </p:sp>
    </p:spTree>
    <p:extLst>
      <p:ext uri="{BB962C8B-B14F-4D97-AF65-F5344CB8AC3E}">
        <p14:creationId xmlns:p14="http://schemas.microsoft.com/office/powerpoint/2010/main" val="1600359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2F3510F2-0B90-8C47-8010-5554990E327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107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7412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7414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5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6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1714501" y="2448720"/>
            <a:ext cx="799703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1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2514203" y="2448720"/>
            <a:ext cx="857250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0</a:t>
            </a:r>
          </a:p>
        </p:txBody>
      </p:sp>
      <p:cxnSp>
        <p:nvCxnSpPr>
          <p:cNvPr id="17428" name="AutoShape 18"/>
          <p:cNvCxnSpPr>
            <a:cxnSpLocks noChangeShapeType="1"/>
            <a:stCxn id="17426" idx="2"/>
            <a:endCxn id="17417" idx="0"/>
          </p:cNvCxnSpPr>
          <p:nvPr/>
        </p:nvCxnSpPr>
        <p:spPr bwMode="auto">
          <a:xfrm>
            <a:off x="2114353" y="2899599"/>
            <a:ext cx="224234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29" name="AutoShape 19"/>
          <p:cNvCxnSpPr>
            <a:cxnSpLocks noChangeShapeType="1"/>
            <a:stCxn id="17427" idx="2"/>
            <a:endCxn id="17418" idx="0"/>
          </p:cNvCxnSpPr>
          <p:nvPr/>
        </p:nvCxnSpPr>
        <p:spPr bwMode="auto">
          <a:xfrm flipH="1">
            <a:off x="2671962" y="2899599"/>
            <a:ext cx="270866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651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CBC358AF-F68D-EF49-9F2B-F46424A2F2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108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9460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9462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3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4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827585" y="1321595"/>
            <a:ext cx="7288510" cy="10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Less margin between values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need more precise sensing/modification of cell contents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higher latency/energy (~2x for reads and 4x for writes)</a:t>
            </a:r>
          </a:p>
        </p:txBody>
      </p:sp>
    </p:spTree>
    <p:extLst>
      <p:ext uri="{BB962C8B-B14F-4D97-AF65-F5344CB8AC3E}">
        <p14:creationId xmlns:p14="http://schemas.microsoft.com/office/powerpoint/2010/main" val="3987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Phase Change Technology and the Future of Main Memory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IEEE Micro Top Picks 2010.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5571C-B6B9-D944-9674-781C1E0E6C1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798" y="152401"/>
            <a:ext cx="8458201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1. Faster Sensing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Strong charge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Faster sensing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2200" y="838200"/>
            <a:ext cx="2971800" cy="4419600"/>
            <a:chOff x="6172200" y="838200"/>
            <a:chExt cx="29718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rgbClr val="C00000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172200" y="8382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4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6" y="4953003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927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Qureshi+, 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Scalable high performance main memory system using phase-change memory technology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,” ISCA 2009.</a:t>
            </a:r>
          </a:p>
        </p:txBody>
      </p:sp>
    </p:spTree>
    <p:extLst>
      <p:ext uri="{BB962C8B-B14F-4D97-AF65-F5344CB8AC3E}">
        <p14:creationId xmlns:p14="http://schemas.microsoft.com/office/powerpoint/2010/main" val="1537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B1E15-88E8-7E48-935F-EBC85272E6E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3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3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 (capacity and cost)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volatile </a:t>
            </a:r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/>
              </a:rPr>
              <a:t> Persistent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 issues (resistance drift)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E82CC-7BA9-6841-9A5F-3367483BAFF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B301-FC2F-4248-8EC0-A47EC865EC6C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8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ISCA’09,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DAC’09]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EF163-E7CF-734F-8A38-A2627986A4B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E01F-2F7A-4305-9780-530AF8EB9835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8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ISCA’09, Top Picks’10]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8C9EB-AE2A-C24C-B938-98D1CB46FF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CBBA3-06F1-4D8F-B1A0-B3EE6D16083D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8968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 (e.g. 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“average”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82A579-E316-044F-805A-ED8A38B3498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B2848-A702-4E99-AD93-8D80448C43DA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DDA85-8629-3848-BCAD-65B9EC18818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6366C2-5FE6-4FD0-B8E1-AD5A54A61B34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6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multiple narrow row buffers in each PCM chip</a:t>
            </a:r>
          </a:p>
          <a:p>
            <a:pPr marL="695220" lvl="2" indent="-342849"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2: 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87ED-11D3-4F44-9645-0E823415E70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530" y="3200402"/>
            <a:ext cx="110781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136" y="3195641"/>
            <a:ext cx="86856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A6A36-D3C1-430E-A779-E6D0E8B1FBF0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hits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B8ED4-A500-C744-ACEF-D399903418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DFAB2A-CD3C-475B-AA66-158691FE1D4F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Benjamin C. Lee, </a:t>
            </a:r>
            <a:r>
              <a:rPr lang="en-US" sz="2200" dirty="0" err="1"/>
              <a:t>Engin</a:t>
            </a:r>
            <a:r>
              <a:rPr lang="en-US" sz="2200" dirty="0"/>
              <a:t> </a:t>
            </a:r>
            <a:r>
              <a:rPr lang="en-US" sz="2200" dirty="0" err="1"/>
              <a:t>Ipek</a:t>
            </a:r>
            <a:r>
              <a:rPr lang="en-US" sz="2200" dirty="0"/>
              <a:t>, Onur Mutlu, and Doug Burger,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"Architecting Phase Change Memory as a Scalable DRAM Alternative"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36th International Symposium on Computer Architecture</a:t>
            </a:r>
            <a:r>
              <a:rPr lang="en-US" sz="2200" i="1" dirty="0"/>
              <a:t> (</a:t>
            </a:r>
            <a:r>
              <a:rPr lang="en-US" sz="2200" b="1" i="1" dirty="0"/>
              <a:t>ISCA</a:t>
            </a:r>
            <a:r>
              <a:rPr lang="en-US" sz="2200" i="1" dirty="0"/>
              <a:t>)</a:t>
            </a:r>
            <a:r>
              <a:rPr lang="en-US" sz="2200" dirty="0"/>
              <a:t>, pages 2-13, Austin, TX, June 2009. </a:t>
            </a:r>
            <a:r>
              <a:rPr lang="en-US" sz="2200" dirty="0">
                <a:hlinkClick r:id="rId4"/>
              </a:rPr>
              <a:t>Slides (pdf)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28456-B93E-5440-A8F9-7EDDF5DA45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3016"/>
            <a:ext cx="9144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D8BFA1-9E38-457E-80F9-A7747AEFEFB9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0726"/>
            <a:ext cx="7848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2. Reducing Restore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Larger cell &amp;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Less leakage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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Extra charge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need to fully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Restore time reduction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152" y="838200"/>
            <a:ext cx="2974848" cy="4419600"/>
            <a:chOff x="6169152" y="838200"/>
            <a:chExt cx="2974848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↓</a:t>
              </a:r>
            </a:p>
            <a:p>
              <a:pPr algn="ctr"/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169152" y="838200"/>
              <a:ext cx="2974847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72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3040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9149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Full (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Vdd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1"/>
            <a:ext cx="8991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Bitline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919292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19292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latin typeface="+mj-lt"/>
              </a:rPr>
              <a:t>Precharge</a:t>
            </a:r>
            <a:r>
              <a:rPr lang="en-US" sz="3600" dirty="0">
                <a:latin typeface="+mj-lt"/>
              </a:rPr>
              <a:t> ?</a:t>
            </a: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– Setting </a:t>
            </a:r>
            <a:r>
              <a:rPr lang="en-US" sz="3600" dirty="0" err="1">
                <a:latin typeface="+mj-lt"/>
              </a:rPr>
              <a:t>bitline</a:t>
            </a:r>
            <a:r>
              <a:rPr lang="en-US" sz="3600" dirty="0">
                <a:latin typeface="+mj-lt"/>
              </a:rPr>
              <a:t> to half-full charge </a:t>
            </a:r>
          </a:p>
        </p:txBody>
      </p:sp>
      <p:sp>
        <p:nvSpPr>
          <p:cNvPr id="88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1902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18705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Full (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</a:rPr>
                <a:t>Vdd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0929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39677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latin typeface="+mj-lt"/>
              </a:rPr>
              <a:t>bitline</a:t>
            </a:r>
            <a:endParaRPr lang="en-US" sz="2800" dirty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5146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3095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2861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6002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precharged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739898"/>
            <a:ext cx="2153737" cy="1464141"/>
          </a:xfrm>
          <a:prstGeom prst="arc">
            <a:avLst/>
          </a:prstGeom>
          <a:ln w="117475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5441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More charge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5"/>
                </a:solidFill>
                <a:latin typeface="+mj-lt"/>
                <a:sym typeface="Wingdings"/>
              </a:rPr>
              <a:t> strong sensing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7620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empty cell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6096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72200" y="838200"/>
            <a:ext cx="2971800" cy="4419600"/>
            <a:chOff x="6172200" y="762000"/>
            <a:chExt cx="29718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7620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172200" y="7620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j-lt"/>
                <a:sym typeface="Wingdings"/>
              </a:rPr>
              <a:t>Precharge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time reduction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52401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04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1242646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Optimize DRAM timing parameters 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Two components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System monitors DRAM temperature &amp; uses appropriate DRAM timing 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79763"/>
            <a:ext cx="5638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213860"/>
            <a:ext cx="3352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2528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14.0%</a:t>
              </a: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2.9%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10.4%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61666" y="152401"/>
            <a:ext cx="8682334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</a:rPr>
              <a:t>Real System Evaluation</a:t>
            </a: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AL-DRAM provides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 performance improvement, greater for multi-core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Performance Improvement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100584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Average    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Improvement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41255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52401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Summary: AL-DRAM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C00000"/>
                </a:solidFill>
              </a:rPr>
              <a:t>DRAM timing parameters are dictated by the worst-case cell  </a:t>
            </a:r>
            <a:r>
              <a:rPr lang="en-US" sz="2800" spc="-100" dirty="0"/>
              <a:t>(smallest cell at highest temperature)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Our Approach: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Adaptive-Latency DRAM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(AL-DRAM)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Optimizes DRAM timing parameters for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the common case </a:t>
            </a:r>
            <a:r>
              <a:rPr lang="en-US" sz="2800" spc="-100" dirty="0"/>
              <a:t>(typical DIMM operating at low temperatures)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17 – 54%</a:t>
            </a:r>
            <a:r>
              <a:rPr lang="en-US" sz="2800" spc="-100" dirty="0">
                <a:solidFill>
                  <a:schemeClr val="tx2"/>
                </a:solidFill>
              </a:rPr>
              <a:t>) </a:t>
            </a:r>
            <a:r>
              <a:rPr lang="en-US" sz="2800" spc="-100" dirty="0"/>
              <a:t>without any errors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Real 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Significant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sz="2800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800" spc="-100" dirty="0">
                <a:solidFill>
                  <a:schemeClr val="accent5"/>
                </a:solidFill>
              </a:rPr>
              <a:t>33</a:t>
            </a:r>
            <a:r>
              <a:rPr lang="en-US" sz="2800" spc="-100" dirty="0">
                <a:solidFill>
                  <a:schemeClr val="tx2"/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3734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r>
              <a:rPr lang="en-US" sz="4000" dirty="0"/>
              <a:t>Adaptive-Latency DRAM: Optimizing DRAM Timing for the Common-Case</a:t>
            </a:r>
            <a:endParaRPr lang="en-US" sz="400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CA" dirty="0" err="1"/>
              <a:t>Donghyuk</a:t>
            </a:r>
            <a:r>
              <a:rPr lang="en-CA" dirty="0"/>
              <a:t> Lee, </a:t>
            </a:r>
            <a:r>
              <a:rPr lang="en-CA" dirty="0" err="1"/>
              <a:t>Yoongu</a:t>
            </a:r>
            <a:r>
              <a:rPr lang="en-CA" dirty="0"/>
              <a:t> Kim, </a:t>
            </a:r>
          </a:p>
          <a:p>
            <a:r>
              <a:rPr lang="en-CA" dirty="0"/>
              <a:t>Gennady Pekhimenko, Samira Khan, </a:t>
            </a:r>
            <a:r>
              <a:rPr lang="en-CA" dirty="0" err="1"/>
              <a:t>Vivek</a:t>
            </a:r>
            <a:r>
              <a:rPr lang="en-CA" dirty="0"/>
              <a:t> </a:t>
            </a:r>
            <a:r>
              <a:rPr lang="en-CA" dirty="0" err="1"/>
              <a:t>Seshadri</a:t>
            </a:r>
            <a:r>
              <a:rPr lang="en-CA" dirty="0"/>
              <a:t>, Kevin Chang, and </a:t>
            </a:r>
            <a:r>
              <a:rPr lang="en-CA" dirty="0" err="1"/>
              <a:t>Onur</a:t>
            </a:r>
            <a:r>
              <a:rPr lang="en-CA" dirty="0"/>
              <a:t> </a:t>
            </a:r>
            <a:r>
              <a:rPr lang="en-CA" dirty="0" err="1"/>
              <a:t>Mutlu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4982" y="4775201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H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Computer Architecture 2015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/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114800"/>
            <a:ext cx="8305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105400"/>
            <a:ext cx="8305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Tiered-Latency DRAM: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A Low Latency and Low Cost DRAM Architecture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Lavanya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Subramanian,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19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IEEE International Symposium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Computer Architecture 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Parallelism: Demand vs. Supply</a:t>
            </a:r>
          </a:p>
        </p:txBody>
      </p:sp>
      <p:pic>
        <p:nvPicPr>
          <p:cNvPr id="5" name="Picture 4" descr="intel.jpg"/>
          <p:cNvPicPr>
            <a:picLocks noChangeAspect="1"/>
          </p:cNvPicPr>
          <p:nvPr/>
        </p:nvPicPr>
        <p:blipFill>
          <a:blip r:embed="rId2" cstate="print"/>
          <a:srcRect l="5366" t="4603" b="21334"/>
          <a:stretch>
            <a:fillRect/>
          </a:stretch>
        </p:blipFill>
        <p:spPr>
          <a:xfrm>
            <a:off x="2688930" y="3276600"/>
            <a:ext cx="1730670" cy="1580250"/>
          </a:xfrm>
          <a:prstGeom prst="rect">
            <a:avLst/>
          </a:prstGeom>
        </p:spPr>
      </p:pic>
      <p:pic>
        <p:nvPicPr>
          <p:cNvPr id="6" name="Picture 5" descr="Micron-D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2949456" cy="142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82" y="1391550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39155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Supply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286000"/>
            <a:ext cx="2590800" cy="990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Out-of-order Execution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8862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Multi-cores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52578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Prefetchers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6934200" y="3200400"/>
            <a:ext cx="1981200" cy="1371600"/>
            <a:chOff x="5895692" y="4481892"/>
            <a:chExt cx="1114708" cy="928308"/>
          </a:xfrm>
        </p:grpSpPr>
        <p:pic>
          <p:nvPicPr>
            <p:cNvPr id="18" name="Picture 17" descr="chi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91574" y="4953000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Multiple</a:t>
            </a:r>
          </a:p>
          <a:p>
            <a:pPr algn="ctr"/>
            <a:r>
              <a:rPr lang="en-US" sz="2800" dirty="0"/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4091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Number of Banks?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715000"/>
            <a:ext cx="8153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improve available parallelism within DRAM?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67000" y="1524000"/>
            <a:ext cx="3962400" cy="2743200"/>
            <a:chOff x="5895692" y="4481892"/>
            <a:chExt cx="1114708" cy="928308"/>
          </a:xfrm>
        </p:grpSpPr>
        <p:pic>
          <p:nvPicPr>
            <p:cNvPr id="41" name="Picture 40" descr="chi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42" name="Rectangle 41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4495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Adding more banks → Replication of shared structures</a:t>
            </a:r>
          </a:p>
          <a:p>
            <a:pPr algn="ctr"/>
            <a:r>
              <a:rPr lang="en-US" sz="2800" dirty="0"/>
              <a:t>Replication → Cost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695" y="5486400"/>
            <a:ext cx="79248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5983" y="54864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8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095" y="4429780"/>
            <a:ext cx="304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2895" y="4429780"/>
            <a:ext cx="11430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5895" y="4429780"/>
            <a:ext cx="3352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886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45895" y="4429780"/>
            <a:ext cx="838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7695" y="2296180"/>
            <a:ext cx="294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Wordline</a:t>
            </a:r>
            <a:r>
              <a:rPr lang="en-US" sz="2800" dirty="0"/>
              <a:t> enable</a:t>
            </a:r>
          </a:p>
        </p:txBody>
      </p:sp>
      <p:cxnSp>
        <p:nvCxnSpPr>
          <p:cNvPr id="17" name="Shape 16"/>
          <p:cNvCxnSpPr>
            <a:stCxn id="8" idx="0"/>
          </p:cNvCxnSpPr>
          <p:nvPr/>
        </p:nvCxnSpPr>
        <p:spPr>
          <a:xfrm rot="5400000" flipH="1" flipV="1">
            <a:off x="66400" y="3150885"/>
            <a:ext cx="1871990" cy="6858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3895" y="2839760"/>
            <a:ext cx="270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Charge sharing</a:t>
            </a:r>
          </a:p>
        </p:txBody>
      </p:sp>
      <p:cxnSp>
        <p:nvCxnSpPr>
          <p:cNvPr id="19" name="Shape 18"/>
          <p:cNvCxnSpPr>
            <a:stCxn id="9" idx="0"/>
            <a:endCxn id="18" idx="1"/>
          </p:cNvCxnSpPr>
          <p:nvPr/>
        </p:nvCxnSpPr>
        <p:spPr>
          <a:xfrm rot="5400000" flipH="1" flipV="1">
            <a:off x="642990" y="3498875"/>
            <a:ext cx="1328410" cy="5334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8538" y="3373160"/>
            <a:ext cx="255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Sense amplify</a:t>
            </a:r>
          </a:p>
        </p:txBody>
      </p:sp>
      <p:cxnSp>
        <p:nvCxnSpPr>
          <p:cNvPr id="24" name="Shape 23"/>
          <p:cNvCxnSpPr>
            <a:endCxn id="23" idx="1"/>
          </p:cNvCxnSpPr>
          <p:nvPr/>
        </p:nvCxnSpPr>
        <p:spPr>
          <a:xfrm rot="5400000" flipH="1" flipV="1">
            <a:off x="1222512" y="3833755"/>
            <a:ext cx="795010" cy="39704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3745" y="2296180"/>
            <a:ext cx="324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Charge restoration</a:t>
            </a:r>
          </a:p>
        </p:txBody>
      </p:sp>
      <p:cxnSp>
        <p:nvCxnSpPr>
          <p:cNvPr id="29" name="Shape 28"/>
          <p:cNvCxnSpPr/>
          <p:nvPr/>
        </p:nvCxnSpPr>
        <p:spPr>
          <a:xfrm rot="5400000" flipH="1" flipV="1">
            <a:off x="3906099" y="3181345"/>
            <a:ext cx="1828801" cy="581692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1495" y="2915960"/>
            <a:ext cx="298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 err="1"/>
              <a:t>Wordline</a:t>
            </a:r>
            <a:r>
              <a:rPr lang="en-US" sz="2800" dirty="0"/>
              <a:t> disable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83895" y="3515380"/>
            <a:ext cx="34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 Restore sense-amps</a:t>
            </a:r>
          </a:p>
        </p:txBody>
      </p:sp>
      <p:cxnSp>
        <p:nvCxnSpPr>
          <p:cNvPr id="34" name="Shape 33"/>
          <p:cNvCxnSpPr>
            <a:stCxn id="13" idx="0"/>
            <a:endCxn id="31" idx="1"/>
          </p:cNvCxnSpPr>
          <p:nvPr/>
        </p:nvCxnSpPr>
        <p:spPr>
          <a:xfrm rot="16200000" flipV="1">
            <a:off x="4948290" y="3460775"/>
            <a:ext cx="1252210" cy="685800"/>
          </a:xfrm>
          <a:prstGeom prst="curvedConnector4">
            <a:avLst>
              <a:gd name="adj1" fmla="val 19270"/>
              <a:gd name="adj2" fmla="val 14444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rot="5400000" flipH="1" flipV="1">
            <a:off x="6393545" y="4220230"/>
            <a:ext cx="381000" cy="38100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35895" y="4876800"/>
            <a:ext cx="19050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209800"/>
            <a:ext cx="8458200" cy="1905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6508" y="1676400"/>
            <a:ext cx="291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to a </a:t>
            </a:r>
            <a:r>
              <a:rPr lang="en-US" sz="2800" dirty="0" err="1"/>
              <a:t>subarray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222"/>
          <p:cNvGrpSpPr/>
          <p:nvPr/>
        </p:nvGrpSpPr>
        <p:grpSpPr>
          <a:xfrm>
            <a:off x="3811935" y="1557752"/>
            <a:ext cx="3198465" cy="4438685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16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225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6" name="Straight Arrow Connector 225"/>
          <p:cNvCxnSpPr>
            <a:stCxn id="224" idx="2"/>
          </p:cNvCxnSpPr>
          <p:nvPr/>
        </p:nvCxnSpPr>
        <p:spPr>
          <a:xfrm rot="5400000" flipH="1" flipV="1">
            <a:off x="240164" y="3949287"/>
            <a:ext cx="4974387" cy="3826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43200" y="2326226"/>
            <a:ext cx="1052976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3200" y="4775148"/>
            <a:ext cx="1044293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981200" y="614949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255353" y="6149495"/>
            <a:ext cx="2678518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Column Read/Write</a:t>
            </a:r>
          </a:p>
        </p:txBody>
      </p:sp>
      <p:sp>
        <p:nvSpPr>
          <p:cNvPr id="212" name="Rectangle 211"/>
          <p:cNvSpPr/>
          <p:nvPr/>
        </p:nvSpPr>
        <p:spPr>
          <a:xfrm rot="16200000">
            <a:off x="2474032" y="2250369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5" name="Rectangle 214"/>
          <p:cNvSpPr/>
          <p:nvPr/>
        </p:nvSpPr>
        <p:spPr>
          <a:xfrm rot="16200000">
            <a:off x="2474032" y="460631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85800" y="3505200"/>
            <a:ext cx="155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Replicate</a:t>
            </a:r>
          </a:p>
        </p:txBody>
      </p:sp>
      <p:cxnSp>
        <p:nvCxnSpPr>
          <p:cNvPr id="238" name="Straight Arrow Connector 237"/>
          <p:cNvCxnSpPr>
            <a:stCxn id="217" idx="0"/>
          </p:cNvCxnSpPr>
          <p:nvPr/>
        </p:nvCxnSpPr>
        <p:spPr>
          <a:xfrm rot="5400000" flipH="1" flipV="1">
            <a:off x="1913049" y="2370249"/>
            <a:ext cx="68580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17" idx="2"/>
          </p:cNvCxnSpPr>
          <p:nvPr/>
        </p:nvCxnSpPr>
        <p:spPr>
          <a:xfrm rot="16200000" flipH="1">
            <a:off x="2022259" y="3470059"/>
            <a:ext cx="46738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32" idx="3"/>
            <a:endCxn id="89" idx="6"/>
          </p:cNvCxnSpPr>
          <p:nvPr/>
        </p:nvCxnSpPr>
        <p:spPr>
          <a:xfrm flipH="1" flipV="1">
            <a:off x="6879851" y="5670063"/>
            <a:ext cx="54020" cy="632490"/>
          </a:xfrm>
          <a:prstGeom prst="curvedConnector3">
            <a:avLst>
              <a:gd name="adj1" fmla="val -39828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urved Connector 244"/>
          <p:cNvCxnSpPr>
            <a:stCxn id="232" idx="3"/>
            <a:endCxn id="170" idx="6"/>
          </p:cNvCxnSpPr>
          <p:nvPr/>
        </p:nvCxnSpPr>
        <p:spPr>
          <a:xfrm flipH="1" flipV="1">
            <a:off x="6879851" y="3254896"/>
            <a:ext cx="54020" cy="3047657"/>
          </a:xfrm>
          <a:prstGeom prst="curvedConnector3">
            <a:avLst>
              <a:gd name="adj1" fmla="val -1095282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162800" y="281940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 share</a:t>
            </a:r>
          </a:p>
        </p:txBody>
      </p:sp>
    </p:spTree>
    <p:extLst>
      <p:ext uri="{BB962C8B-B14F-4D97-AF65-F5344CB8AC3E}">
        <p14:creationId xmlns:p14="http://schemas.microsoft.com/office/powerpoint/2010/main" val="15525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12" grpId="0" animBg="1"/>
      <p:bldP spid="215" grpId="0" animBg="1"/>
      <p:bldP spid="217" grpId="0"/>
      <p:bldP spid="2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Subarray</a:t>
            </a:r>
            <a:r>
              <a:rPr lang="en-US" dirty="0"/>
              <a:t>-Level Parallelism: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808412"/>
            <a:ext cx="7924800" cy="1588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38201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44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9200" y="22098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76400" y="22098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148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76400" y="24282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482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3000" y="28295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10200" y="28295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200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486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10200" y="30480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8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144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19200" y="42672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76400" y="42672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62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148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76400" y="44856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144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430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47800" y="48869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48869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0292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352800" y="51054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7616399" y="4956601"/>
            <a:ext cx="1074003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638800" y="5105400"/>
            <a:ext cx="2514600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9801" y="518880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Saved Time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5800" y="1447800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Commodity DRAM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" y="5725180"/>
            <a:ext cx="409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Subarray</a:t>
            </a:r>
            <a:r>
              <a:rPr lang="en-US" sz="2800" b="1" dirty="0"/>
              <a:t>-Level Parallelism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129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requests to different </a:t>
            </a:r>
            <a:r>
              <a:rPr lang="en-US" sz="2400" dirty="0" err="1"/>
              <a:t>subarrays</a:t>
            </a:r>
            <a:r>
              <a:rPr lang="en-US" sz="2400" dirty="0"/>
              <a:t> in same bank</a:t>
            </a:r>
          </a:p>
        </p:txBody>
      </p:sp>
      <p:cxnSp>
        <p:nvCxnSpPr>
          <p:cNvPr id="97" name="Shape 96"/>
          <p:cNvCxnSpPr>
            <a:stCxn id="95" idx="1"/>
            <a:endCxn id="54" idx="0"/>
          </p:cNvCxnSpPr>
          <p:nvPr/>
        </p:nvCxnSpPr>
        <p:spPr>
          <a:xfrm rot="10800000" flipV="1">
            <a:off x="4000500" y="1895564"/>
            <a:ext cx="1866900" cy="31423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5" idx="1"/>
            <a:endCxn id="67" idx="0"/>
          </p:cNvCxnSpPr>
          <p:nvPr/>
        </p:nvCxnSpPr>
        <p:spPr>
          <a:xfrm rot="10800000" flipV="1">
            <a:off x="5181600" y="1895564"/>
            <a:ext cx="685800" cy="93401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0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856" y="1381780"/>
            <a:ext cx="397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r>
              <a:rPr lang="en-US" sz="2800" dirty="0"/>
              <a:t>-Level Parallelism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2969" y="19913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17%</a:t>
            </a:r>
          </a:p>
        </p:txBody>
      </p:sp>
      <p:sp>
        <p:nvSpPr>
          <p:cNvPr id="11" name="Oval 10"/>
          <p:cNvSpPr/>
          <p:nvPr/>
        </p:nvSpPr>
        <p:spPr>
          <a:xfrm>
            <a:off x="2590800" y="23622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26009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19%</a:t>
            </a:r>
          </a:p>
        </p:txBody>
      </p:sp>
      <p:sp>
        <p:nvSpPr>
          <p:cNvPr id="13" name="Oval 12"/>
          <p:cNvSpPr/>
          <p:nvPr/>
        </p:nvSpPr>
        <p:spPr>
          <a:xfrm>
            <a:off x="6604000" y="2667000"/>
            <a:ext cx="1295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A Case for Exploiting </a:t>
            </a:r>
            <a:r>
              <a:rPr lang="en-US" sz="4000" dirty="0" err="1">
                <a:latin typeface="+mj-lt"/>
              </a:rPr>
              <a:t>Subarray</a:t>
            </a:r>
            <a:r>
              <a:rPr lang="en-US" sz="4000" dirty="0">
                <a:latin typeface="+mj-lt"/>
              </a:rPr>
              <a:t>-Level Parallelism (SALP) in DRAM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39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Architecture 2012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Memory Latency Lags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D3B62"/>
                </a:solidFill>
                <a:latin typeface="Tahoma"/>
                <a:ea typeface=""/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35742A"/>
                </a:solidFill>
                <a:latin typeface="Tahoma"/>
                <a:ea typeface=""/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4136"/>
                </a:solidFill>
                <a:latin typeface="Tahoma"/>
                <a:ea typeface=""/>
              </a:rPr>
              <a:t>1.3x</a:t>
            </a:r>
            <a:endParaRPr lang="en-US" sz="3200" dirty="0">
              <a:solidFill>
                <a:srgbClr val="FF4136"/>
              </a:solidFill>
              <a:latin typeface="Tahoma"/>
              <a:ea typeface="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FFFFFF"/>
                </a:solidFill>
                <a:latin typeface="Tahoma"/>
                <a:ea typeface=""/>
              </a:rPr>
              <a:t>Memory latency remains almost constant</a:t>
            </a:r>
          </a:p>
        </p:txBody>
      </p:sp>
    </p:spTree>
    <p:extLst>
      <p:ext uri="{BB962C8B-B14F-4D97-AF65-F5344CB8AC3E}">
        <p14:creationId xmlns:p14="http://schemas.microsoft.com/office/powerpoint/2010/main" val="1371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Stores Data as Charge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2725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Paradigm Shift To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Enable computation with </a:t>
            </a:r>
            <a:r>
              <a:rPr lang="en-US" sz="2800" dirty="0">
                <a:solidFill>
                  <a:srgbClr val="0000FF"/>
                </a:solidFill>
              </a:rPr>
              <a:t>minimal data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Compute where it makes sense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where data resides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Make computing architectures more </a:t>
            </a:r>
            <a:r>
              <a:rPr lang="en-US" sz="2800" dirty="0">
                <a:solidFill>
                  <a:srgbClr val="0000FF"/>
                </a:solidFill>
              </a:rPr>
              <a:t>data-centric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 and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In-Memory Computation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Push from Technology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Industry open to new memory architectures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Pull from Systems and Applications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4054"/>
            <a:ext cx="7772400" cy="1501546"/>
          </a:xfrm>
          <a:prstGeom prst="rect">
            <a:avLst/>
          </a:prstGeom>
        </p:spPr>
      </p:pic>
      <p:pic>
        <p:nvPicPr>
          <p:cNvPr id="6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038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78030"/>
            <a:ext cx="16891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567" y="1304704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Dally,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HiPEAC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59D1F-2E2C-4E33-B3B6-E0DEFEE29D4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6" y="0"/>
            <a:ext cx="9220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Approaches to In-Memory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9640"/>
            <a:ext cx="8610600" cy="5123656"/>
          </a:xfrm>
        </p:spPr>
        <p:txBody>
          <a:bodyPr>
            <a:normAutofit fontScale="92500" lnSpcReduction="20000"/>
          </a:bodyPr>
          <a:lstStyle/>
          <a:p>
            <a:pPr marL="363538" indent="-347663"/>
            <a:r>
              <a:rPr lang="en-US" dirty="0"/>
              <a:t>1. </a:t>
            </a:r>
            <a:r>
              <a:rPr lang="en-US" dirty="0">
                <a:solidFill>
                  <a:srgbClr val="0000FF"/>
                </a:solidFill>
              </a:rPr>
              <a:t>Minimally change DRAM</a:t>
            </a:r>
            <a:r>
              <a:rPr lang="en-US" dirty="0"/>
              <a:t> to enable simple yet powerful   computation primitives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MICRO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  <a:p>
            <a:pPr marL="690563" lvl="1" indent="-347663"/>
            <a:r>
              <a:rPr lang="en-US" sz="1800" dirty="0">
                <a:hlinkClick r:id="rId5"/>
              </a:rPr>
              <a:t>PIM-Enabled Instructions: A Low-Overhead, Locality-Aware Processing-in-Memory Architecture</a:t>
            </a:r>
            <a:r>
              <a:rPr lang="en-US" sz="1800" dirty="0"/>
              <a:t> (</a:t>
            </a:r>
            <a:r>
              <a:rPr lang="en-US" sz="1800" dirty="0" err="1">
                <a:solidFill>
                  <a:srgbClr val="0000FF"/>
                </a:solidFill>
              </a:rPr>
              <a:t>Ahn</a:t>
            </a:r>
            <a:r>
              <a:rPr lang="en-US" sz="1800" dirty="0">
                <a:solidFill>
                  <a:srgbClr val="0000FF"/>
                </a:solidFill>
              </a:rPr>
              <a:t>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6"/>
              </a:rPr>
              <a:t>A Scalable Processing-in-Memory Accelerator for Parallel Graph Processing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Ahn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7"/>
              </a:rPr>
              <a:t>Accelerating Pointer Chasing in 3D-Stacked Memory: Challenges, Mechanisms, Evaluation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0000FF"/>
                </a:solidFill>
              </a:rPr>
              <a:t>Hsieh et al., ICCD 2016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10402"/>
            <a:ext cx="8052566" cy="7920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A35D8-FC97-4CF6-855F-DE1AEC5E60C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4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8" y="144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Approach 1: Minimally Changing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640"/>
            <a:ext cx="9144000" cy="51236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DRAM has great capability to perform </a:t>
            </a:r>
            <a:r>
              <a:rPr lang="en-US" dirty="0">
                <a:solidFill>
                  <a:srgbClr val="0000FF"/>
                </a:solidFill>
              </a:rPr>
              <a:t>bulk data movement and computation </a:t>
            </a:r>
            <a:r>
              <a:rPr lang="en-US" dirty="0"/>
              <a:t>internally with small changes</a:t>
            </a:r>
          </a:p>
          <a:p>
            <a:pPr lvl="1"/>
            <a:r>
              <a:rPr lang="en-US" dirty="0"/>
              <a:t>Can exploit internal bandwidth to move data</a:t>
            </a:r>
          </a:p>
          <a:p>
            <a:pPr lvl="1"/>
            <a:r>
              <a:rPr lang="en-US" dirty="0"/>
              <a:t>Can exploit analog computation capability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RowClone</a:t>
            </a:r>
            <a:r>
              <a:rPr lang="en-US" dirty="0"/>
              <a:t>, In-DRAM AND/OR, Gather/Scatter DRAM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Seshadri et al., IEEE CAL 2015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dirty="0"/>
              <a:t> 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/>
              </a:rPr>
              <a:t>Seshadri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 et al., MICRO 2015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949BA-4A89-4322-AD39-B5E9307F1DD0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6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Starting Simple: Data Copy and Initialization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C369-B209-4BD9-8B38-00198F7DD76C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37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8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9" name="Picture 38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40" name="Picture 39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500E5-8970-4629-94C8-13CF8001AA5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33" name="Wave 32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4" name="Wave 33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Forking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37" name="Rounded Rectangle 3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000000000000000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Zero initialization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(e.g., security)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40" name="Picture 39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VM Cloning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Deduplication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  <p:pic>
          <p:nvPicPr>
            <p:cNvPr id="42" name="Picture 41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  <a:solidFill>
                <a:srgbClr val="6F2926"/>
              </a:solidFill>
              <a:ln w="25400" cap="flat" cmpd="sng" algn="ctr">
                <a:solidFill>
                  <a:srgbClr val="6F29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  <a:solidFill>
                <a:srgbClr val="262626"/>
              </a:solidFill>
              <a:ln w="25400" cap="flat" cmpd="sng" algn="ctr">
                <a:solidFill>
                  <a:srgbClr val="2626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ahoma"/>
                    <a:ea typeface=""/>
                    <a:cs typeface="+mn-cs"/>
                  </a:rPr>
                  <a:t>Checkpointing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endParaRPr>
              </a:p>
            </p:txBody>
          </p:sp>
          <p:cxnSp>
            <p:nvCxnSpPr>
              <p:cNvPr id="49" name="Straight Arrow Connector 48"/>
              <p:cNvCxnSpPr>
                <a:stCxn id="46" idx="3"/>
                <a:endCxn id="47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62626">
                    <a:lumMod val="75000"/>
                    <a:lumOff val="25000"/>
                  </a:srgbClr>
                </a:solidFill>
                <a:prstDash val="dashDot"/>
                <a:tailEnd type="arrow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noFill/>
            <a:ln w="5715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  <a:solidFill>
              <a:srgbClr val="4F6128"/>
            </a:solidFill>
            <a:ln w="25400" cap="flat" cmpd="sng" algn="ctr">
              <a:solidFill>
                <a:srgbClr val="4F61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  <a:tailEnd type="arrow" w="lg" len="lg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Page Migration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Many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"/>
                <a:cs typeface="+mn-cs"/>
              </a:rPr>
              <a:t> &amp; </a:t>
            </a: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kumimoji="0" lang="en-US" sz="2400" b="0" i="1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cycles in Google’s datacenter 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kumimoji="0" lang="en-US" sz="1800" b="0" i="0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ISCA’15]</a:t>
            </a:r>
            <a:endParaRPr kumimoji="0" lang="en-US" sz="2400" b="0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2716A7-368A-47B1-B444-BAFC982099DE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Today’s Systems: Bulk Data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45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799806" cy="1105497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1902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Future Systems: In-Memory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0129" y="6093296"/>
            <a:ext cx="2926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  <a:sym typeface="Wingdings"/>
              </a:rPr>
              <a:t>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247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Charge over Time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Why does DRAM need the extra timing margin?</a:t>
            </a: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In-DRAM Row Copy</a:t>
            </a: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2253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Row Buffer (4 Kbytes)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164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898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4 Kbytes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179512" y="3124251"/>
            <a:ext cx="800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42926" y="4181267"/>
            <a:ext cx="5476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90B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1703" y="11247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Negligible HW cost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4118" y="836712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Idea: Two consecutive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ACTivates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59" grpId="1" animBg="1"/>
      <p:bldP spid="19594" grpId="0" autoUpdateAnimBg="0"/>
      <p:bldP spid="19594" grpId="1"/>
      <p:bldP spid="19595" grpId="0" animBg="1"/>
      <p:bldP spid="19595" grpId="1" animBg="1"/>
      <p:bldP spid="19596" grpId="0" autoUpdateAnimBg="0"/>
      <p:bldP spid="19596" grpId="1"/>
      <p:bldP spid="19597" grpId="0" autoUpdateAnimBg="0"/>
      <p:bldP spid="19598" grpId="0" animBg="1"/>
      <p:bldP spid="1959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8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92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hape 24"/>
              <p:cNvCxnSpPr>
                <a:endCxn id="93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93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grpSp>
        <p:nvGrpSpPr>
          <p:cNvPr id="101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03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107" name="Rectangle 106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08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09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110" name="Rectangle 109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1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2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113" name="Rectangle 112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4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5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116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17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ysClr val="window" lastClr="FFFFFF">
              <a:lumMod val="75000"/>
            </a:sysClr>
          </a:solidFill>
        </p:grpSpPr>
        <p:sp>
          <p:nvSpPr>
            <p:cNvPr id="121" name="Isosceles Triangle 120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3" name="Elbow Connector 122"/>
            <p:cNvCxnSpPr>
              <a:stCxn id="121" idx="0"/>
              <a:endCxn id="122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2" idx="0"/>
              <a:endCxn id="121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</p:grpSp>
      <p:sp>
        <p:nvSpPr>
          <p:cNvPr id="129" name="TextBox 128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Sense Amplifier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(Row Buffer)</a:t>
            </a:r>
          </a:p>
        </p:txBody>
      </p:sp>
      <p:grpSp>
        <p:nvGrpSpPr>
          <p:cNvPr id="130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131" name="TextBox 130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Amplify the difference</a:t>
              </a:r>
            </a:p>
          </p:txBody>
        </p:sp>
        <p:cxnSp>
          <p:nvCxnSpPr>
            <p:cNvPr id="132" name="Shape 56"/>
            <p:cNvCxnSpPr>
              <a:stCxn id="108" idx="3"/>
              <a:endCxn id="131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stealth" w="lg" len="lg"/>
              <a:tailEnd type="none" w="lg" len="lg"/>
            </a:ln>
            <a:effectLst/>
          </p:spPr>
        </p:cxnSp>
        <p:cxnSp>
          <p:nvCxnSpPr>
            <p:cNvPr id="133" name="Shape 57"/>
            <p:cNvCxnSpPr>
              <a:stCxn id="131" idx="0"/>
              <a:endCxn id="111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34" name="Oval 133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37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hape 24"/>
              <p:cNvCxnSpPr>
                <a:endCxn id="139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139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sp>
        <p:nvSpPr>
          <p:cNvPr id="147" name="Oval 146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150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Data gets copied</a:t>
              </a:r>
            </a:p>
          </p:txBody>
        </p:sp>
        <p:cxnSp>
          <p:nvCxnSpPr>
            <p:cNvPr id="151" name="Shape 75"/>
            <p:cNvCxnSpPr>
              <a:stCxn id="150" idx="3"/>
              <a:endCxn id="136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52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53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772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1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 (II)</a:t>
            </a:r>
            <a:endParaRPr lang="en-US" dirty="0"/>
          </a:p>
        </p:txBody>
      </p:sp>
      <p:grpSp>
        <p:nvGrpSpPr>
          <p:cNvPr id="209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210" name="Straight Connector 209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Oval 215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7" name="Oval 216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c</a:t>
            </a:r>
          </a:p>
        </p:txBody>
      </p:sp>
      <p:sp>
        <p:nvSpPr>
          <p:cNvPr id="218" name="Oval 217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9" name="Oval 218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20" name="Oval 219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21" name="Oval 220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7" name="Oval 226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9" name="Oval 228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t</a:t>
            </a:r>
          </a:p>
        </p:txBody>
      </p:sp>
      <p:sp>
        <p:nvSpPr>
          <p:cNvPr id="230" name="Oval 229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31" name="Oval 230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32" name="Oval 231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d</a:t>
            </a:r>
          </a:p>
        </p:txBody>
      </p:sp>
      <p:sp>
        <p:nvSpPr>
          <p:cNvPr id="233" name="Oval 232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34" name="Oval 233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240" name="Curved Connector 239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41" name="Curved Connector 240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Row Buffer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4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245" name="Oval 244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</p:grpSp>
      <p:sp>
        <p:nvSpPr>
          <p:cNvPr id="251" name="Rounded Rectangle 250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56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257" name="Rounded Rectangle 256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</p:grpSp>
      <p:sp>
        <p:nvSpPr>
          <p:cNvPr id="263" name="Rounded Rectangle 262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(copy data from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to row buffer)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(disconnect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from row buffer, 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– copy data from row buffer to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Inter-Bank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Memory Channel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262626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Chip I/O</a:t>
            </a:r>
          </a:p>
        </p:txBody>
      </p:sp>
      <p:cxnSp>
        <p:nvCxnSpPr>
          <p:cNvPr id="88" name="Straight Arrow Connector 87"/>
          <p:cNvCxnSpPr>
            <a:stCxn id="8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9" name="Rounded Rectangle 88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Bank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0" idx="2"/>
            <a:endCxn id="92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9" idx="2"/>
            <a:endCxn id="91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97" name="Straight Arrow Connector 96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Shared internal bus</a:t>
            </a:r>
          </a:p>
        </p:txBody>
      </p:sp>
      <p:cxnSp>
        <p:nvCxnSpPr>
          <p:cNvPr id="101" name="Straight Arrow Connector 100"/>
          <p:cNvCxnSpPr>
            <a:stCxn id="100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noFill/>
          <a:ln w="28575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04" name="Elbow Connector 103"/>
          <p:cNvCxnSpPr>
            <a:stCxn id="89" idx="2"/>
            <a:endCxn id="92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Overlap the latency of the read and the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1.9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latency reduction,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3.2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energy reduction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25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8" grpId="2" animBg="1"/>
      <p:bldP spid="10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63016" y="539978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Subarray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ヒラギノ角ゴ ProN W6"/>
              <a:cs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95587" y="5325016"/>
            <a:ext cx="24504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Bank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(Pipelined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74953" y="1268760"/>
            <a:ext cx="4109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ubarray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0152" y="395952"/>
            <a:ext cx="327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892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  <p:bldP spid="133" grpId="1"/>
      <p:bldP spid="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Fast Row 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2772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8377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005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396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85448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713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6742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18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251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3420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26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2772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8377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6005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96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5448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4713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6742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18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7251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3420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526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2772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98377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6005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96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148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85448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4713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26742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018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51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3420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526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2772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98377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6005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6396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1148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85448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04713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526742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0018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7251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93420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2600" y="3635052"/>
            <a:ext cx="5652248" cy="718528"/>
            <a:chOff x="1815351" y="3610404"/>
            <a:chExt cx="5652248" cy="71852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153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9048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61128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2281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24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775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48199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988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589493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646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53527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99695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4810780"/>
            <a:ext cx="2916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Fix a row at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(0.5% loss in capacity)</a:t>
            </a:r>
          </a:p>
        </p:txBody>
      </p:sp>
      <p:cxnSp>
        <p:nvCxnSpPr>
          <p:cNvPr id="68" name="Shape 67"/>
          <p:cNvCxnSpPr>
            <a:stCxn id="40" idx="1"/>
          </p:cNvCxnSpPr>
          <p:nvPr/>
        </p:nvCxnSpPr>
        <p:spPr>
          <a:xfrm rot="10800000" flipV="1">
            <a:off x="1295400" y="3372598"/>
            <a:ext cx="457200" cy="14381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N W6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59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Bulk Initialization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Initialization with arbitrary data</a:t>
            </a:r>
          </a:p>
          <a:p>
            <a:pPr lvl="1"/>
            <a:r>
              <a:rPr lang="en-US" dirty="0"/>
              <a:t>Initialize one row</a:t>
            </a:r>
          </a:p>
          <a:p>
            <a:pPr lvl="1"/>
            <a:r>
              <a:rPr lang="en-US" dirty="0"/>
              <a:t>Copy the data to other rows</a:t>
            </a:r>
          </a:p>
          <a:p>
            <a:pPr lvl="1"/>
            <a:endParaRPr lang="en-US" dirty="0"/>
          </a:p>
          <a:p>
            <a:r>
              <a:rPr lang="en-US" dirty="0"/>
              <a:t>Zero initialization (most common)</a:t>
            </a:r>
          </a:p>
          <a:p>
            <a:pPr lvl="1"/>
            <a:r>
              <a:rPr lang="en-US" dirty="0"/>
              <a:t>Reserve a row in each subarray (always zero)</a:t>
            </a:r>
          </a:p>
          <a:p>
            <a:pPr lvl="1"/>
            <a:r>
              <a:rPr lang="en-US" dirty="0"/>
              <a:t>Copy data from reserved row (FPM mode)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/>
              <a:t>X</a:t>
            </a:r>
            <a:r>
              <a:rPr lang="en-US" dirty="0"/>
              <a:t> lower latency,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/>
              <a:t>X</a:t>
            </a:r>
            <a:r>
              <a:rPr lang="en-US" dirty="0"/>
              <a:t> lower DRAM energy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/>
              <a:t> </a:t>
            </a:r>
            <a:r>
              <a:rPr lang="en-US" dirty="0"/>
              <a:t>loss in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F7960-744B-4E11-833B-0BD286A88A13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Latency &amp; Energy Benefits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11.6x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1.9x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6.0x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1.0x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74.4x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3.2x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1.5x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41.5x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Very low cost: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0.01%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 increase in die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9F22B-EB97-4C8E-9272-1F6C3D632074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4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Copy and Initialization in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F6AB6-89B2-4B2D-9316-4771CC6658D2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760" y="152401"/>
            <a:ext cx="852424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21929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ensure cache coherence?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610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Vivek Seshadri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Donghyuk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Lee, Thomas Mullins, Hasan Hassan,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Amirali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Boroumand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Jeremie Kim, Michael 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Kozuch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81" y="11502"/>
            <a:ext cx="8229600" cy="1143000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Bulk Bitwise Operatio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3870381" y="381000"/>
            <a:ext cx="2848665" cy="1881380"/>
            <a:chOff x="3870381" y="812393"/>
            <a:chExt cx="2848665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3870381" y="812393"/>
              <a:ext cx="284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BitWeaving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799084" cy="895515"/>
            <a:chOff x="6028038" y="2304885"/>
            <a:chExt cx="2799084" cy="8955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808108" y="2304885"/>
              <a:ext cx="20190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BitFunnel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782622"/>
              <a:ext cx="829962" cy="417778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181048" y="864007"/>
            <a:ext cx="3400352" cy="1575486"/>
            <a:chOff x="160842" y="1295400"/>
            <a:chExt cx="3649158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160842" y="1295400"/>
              <a:ext cx="3282875" cy="83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Bitmap indices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115646" y="2997607"/>
            <a:ext cx="2932354" cy="523220"/>
            <a:chOff x="257749" y="3921170"/>
            <a:chExt cx="293235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257749" y="3921170"/>
              <a:ext cx="2630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536163" y="3582382"/>
            <a:ext cx="3948260" cy="1697224"/>
            <a:chOff x="1755363" y="4236196"/>
            <a:chExt cx="3948260" cy="1697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1755363" y="5410200"/>
              <a:ext cx="394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386883" cy="1229979"/>
            <a:chOff x="5708822" y="3937686"/>
            <a:chExt cx="3386883" cy="12299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727475" y="4213558"/>
              <a:ext cx="33682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 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294799"/>
            <a:chOff x="228600" y="5198076"/>
            <a:chExt cx="6839465" cy="129479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13222"/>
            <a:ext cx="8229600" cy="1143000"/>
          </a:xfrm>
        </p:spPr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44844" y="990600"/>
            <a:ext cx="2750756" cy="1905000"/>
            <a:chOff x="144844" y="990600"/>
            <a:chExt cx="2750756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144844" y="1524000"/>
              <a:ext cx="2265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2D Array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423" y="3169636"/>
            <a:ext cx="2827239" cy="461665"/>
            <a:chOff x="45501" y="3169636"/>
            <a:chExt cx="2827239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45501" y="3169636"/>
              <a:ext cx="2542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588377" y="3400469"/>
              <a:ext cx="284363" cy="3077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170" y="34290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453891" y="183898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978" y="164339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041" y="1838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978" y="4734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2978" y="472440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978" y="16103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7296" y="1838980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527" y="1394936"/>
            <a:ext cx="1465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raise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075670"/>
            <a:ext cx="1775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200" y="3086103"/>
            <a:ext cx="3477400" cy="1250296"/>
            <a:chOff x="5514200" y="3086103"/>
            <a:chExt cx="3477400" cy="1250296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connects cell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200" y="3086103"/>
              <a:ext cx="1643711" cy="70553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1"/>
            <a:ext cx="3352800" cy="1805058"/>
            <a:chOff x="152400" y="3094471"/>
            <a:chExt cx="3352800" cy="1805058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loses charge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1"/>
              <a:ext cx="1112098" cy="1260294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1"/>
            <a:ext cx="3352800" cy="1472657"/>
            <a:chOff x="152400" y="3094473"/>
            <a:chExt cx="3352800" cy="1472657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3"/>
              <a:ext cx="1112098" cy="10940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89529"/>
            <a:chOff x="6263584" y="3246870"/>
            <a:chExt cx="2599310" cy="1089529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deviation in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791635"/>
              <a:ext cx="594432" cy="4713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75441" y="62585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6778" y="6258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access latency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462" y="54523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Cells are Not Equal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Real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Ideal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892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99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= 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	 ~C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789745"/>
            <a:chOff x="5349939" y="3926744"/>
            <a:chExt cx="3755442" cy="17897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Control the value of C to perform bitwise OR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1174992" y="4852316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38X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improvement in raw throughput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44X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reduction in energy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A to row 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B to row 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Initialize data of row t3 to 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Activate rows t1/t2/t3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t1/t2/t3 to Result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8"/>
            <a:ext cx="7294758" cy="3269646"/>
            <a:chOff x="1595310" y="3043041"/>
            <a:chExt cx="6634290" cy="2973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307768" y="3043041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71" y="20128"/>
            <a:ext cx="8229600" cy="1143000"/>
          </a:xfrm>
        </p:spPr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RowClone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perform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Can we copy the negated value from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53" y="89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Regular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55" y="-448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/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</a:t>
            </a:r>
          </a:p>
          <a:p>
            <a:pPr marL="0" indent="0" algn="ctr">
              <a:buNone/>
            </a:pPr>
            <a:r>
              <a:rPr lang="en-US" dirty="0"/>
              <a:t>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1"/>
            <a:ext cx="8686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751"/>
            <a:ext cx="8229600" cy="1143000"/>
          </a:xfrm>
        </p:spPr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403533" y="6126597"/>
            <a:ext cx="8007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/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 offered by Ambit for </a:t>
            </a:r>
            <a:r>
              <a:rPr lang="en-US" sz="3200" dirty="0" err="1"/>
              <a:t>BitWeaving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/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ROW HAMMER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FLIPPING BITS IN MEMORY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WITHOUT ACCESSING THEM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ISCA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3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_Wordline"/>
          <p:cNvCxnSpPr/>
          <p:nvPr/>
        </p:nvCxnSpPr>
        <p:spPr>
          <a:xfrm>
            <a:off x="914400" y="41148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_Wordline"/>
          <p:cNvCxnSpPr/>
          <p:nvPr/>
        </p:nvCxnSpPr>
        <p:spPr>
          <a:xfrm>
            <a:off x="914400" y="35052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_Wordline"/>
          <p:cNvCxnSpPr/>
          <p:nvPr/>
        </p:nvCxnSpPr>
        <p:spPr>
          <a:xfrm>
            <a:off x="914400" y="22860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_Wordline"/>
          <p:cNvCxnSpPr/>
          <p:nvPr/>
        </p:nvCxnSpPr>
        <p:spPr>
          <a:xfrm>
            <a:off x="914400" y="16764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2" name="Cells"/>
          <p:cNvGrpSpPr/>
          <p:nvPr/>
        </p:nvGrpSpPr>
        <p:grpSpPr>
          <a:xfrm>
            <a:off x="1371600" y="1524000"/>
            <a:ext cx="2743200" cy="2743200"/>
            <a:chOff x="1828800" y="1905000"/>
            <a:chExt cx="2743200" cy="2743200"/>
          </a:xfrm>
        </p:grpSpPr>
        <p:sp>
          <p:nvSpPr>
            <p:cNvPr id="13" name="Oval 12"/>
            <p:cNvSpPr/>
            <p:nvPr/>
          </p:nvSpPr>
          <p:spPr>
            <a:xfrm>
              <a:off x="18288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6576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2672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2672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196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DRAM CHIP</a:t>
            </a:r>
          </a:p>
        </p:txBody>
      </p:sp>
      <p:sp>
        <p:nvSpPr>
          <p:cNvPr id="52" name="TextWordline"/>
          <p:cNvSpPr txBox="1"/>
          <p:nvPr/>
        </p:nvSpPr>
        <p:spPr>
          <a:xfrm>
            <a:off x="4800600" y="1371600"/>
            <a:ext cx="29718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WORDLINE</a:t>
            </a:r>
          </a:p>
        </p:txBody>
      </p:sp>
      <p:cxnSp>
        <p:nvCxnSpPr>
          <p:cNvPr id="40" name="Wordline"/>
          <p:cNvCxnSpPr/>
          <p:nvPr/>
        </p:nvCxnSpPr>
        <p:spPr>
          <a:xfrm flipH="1">
            <a:off x="914400" y="2895600"/>
            <a:ext cx="3657600" cy="1087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w"/>
          <p:cNvSpPr/>
          <p:nvPr/>
        </p:nvSpPr>
        <p:spPr>
          <a:xfrm>
            <a:off x="1219200" y="2590800"/>
            <a:ext cx="3048000" cy="609600"/>
          </a:xfrm>
          <a:prstGeom prst="rect">
            <a:avLst/>
          </a:prstGeom>
          <a:solidFill>
            <a:srgbClr val="EDEFF3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ROW</a:t>
            </a:r>
          </a:p>
        </p:txBody>
      </p:sp>
      <p:sp>
        <p:nvSpPr>
          <p:cNvPr id="43" name="Low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VOLTAGE</a:t>
            </a:r>
            <a:endParaRPr kumimoji="0" lang="en-US" sz="5400" b="0" i="0" u="none" strike="noStrike" kern="1200" cap="none" spc="0" normalizeH="0" baseline="-2000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4" name="High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HIGH VOLTAGE</a:t>
            </a:r>
            <a:endParaRPr kumimoji="0" lang="en-US" sz="5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56" name="Error"/>
          <p:cNvSpPr/>
          <p:nvPr/>
        </p:nvSpPr>
        <p:spPr>
          <a:xfrm>
            <a:off x="24384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rror"/>
          <p:cNvSpPr/>
          <p:nvPr/>
        </p:nvSpPr>
        <p:spPr>
          <a:xfrm>
            <a:off x="24384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rror"/>
          <p:cNvSpPr/>
          <p:nvPr/>
        </p:nvSpPr>
        <p:spPr>
          <a:xfrm>
            <a:off x="30480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rror"/>
          <p:cNvSpPr/>
          <p:nvPr/>
        </p:nvSpPr>
        <p:spPr>
          <a:xfrm>
            <a:off x="36576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rror"/>
          <p:cNvSpPr/>
          <p:nvPr/>
        </p:nvSpPr>
        <p:spPr>
          <a:xfrm>
            <a:off x="12192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Victim"/>
          <p:cNvSpPr/>
          <p:nvPr/>
        </p:nvSpPr>
        <p:spPr>
          <a:xfrm>
            <a:off x="1219200" y="3200400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0" name="Victim"/>
          <p:cNvSpPr/>
          <p:nvPr/>
        </p:nvSpPr>
        <p:spPr>
          <a:xfrm>
            <a:off x="1219200" y="1982653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1" name="Aggressor"/>
          <p:cNvSpPr/>
          <p:nvPr/>
        </p:nvSpPr>
        <p:spPr>
          <a:xfrm>
            <a:off x="1219200" y="2590256"/>
            <a:ext cx="3048000" cy="6096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AGGRESSOR</a:t>
            </a:r>
          </a:p>
        </p:txBody>
      </p:sp>
      <p:sp>
        <p:nvSpPr>
          <p:cNvPr id="53" name="FAILURE"/>
          <p:cNvSpPr txBox="1"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READ DATA FROM HERE,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GET ERRORS OVER THERE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56" grpId="0" animBg="1"/>
      <p:bldP spid="57" grpId="0" animBg="1"/>
      <p:bldP spid="58" grpId="0" animBg="1"/>
      <p:bldP spid="59" grpId="0" animBg="1"/>
      <p:bldP spid="60" grpId="0" animBg="1"/>
      <p:bldP spid="45" grpId="0" animBg="1"/>
      <p:bldP spid="50" grpId="0" animBg="1"/>
      <p:bldP spid="51" grpId="0" animBg="1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1"/>
            <a:ext cx="838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GOOGLE’S EXPLOIT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1528"/>
          <a:stretch/>
        </p:blipFill>
        <p:spPr>
          <a:xfrm>
            <a:off x="685800" y="2032206"/>
            <a:ext cx="4114800" cy="337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5105400" cy="4572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://googleprojectzero.blogspot.com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657600" cy="3581400"/>
          </a:xfrm>
        </p:spPr>
        <p:txBody>
          <a:bodyPr lIns="0" rIns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“We learned about  rowhammer from Yoongu Kim et al.”</a:t>
            </a:r>
          </a:p>
        </p:txBody>
      </p:sp>
    </p:spTree>
    <p:extLst>
      <p:ext uri="{BB962C8B-B14F-4D97-AF65-F5344CB8AC3E}">
        <p14:creationId xmlns:p14="http://schemas.microsoft.com/office/powerpoint/2010/main" val="3750388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9144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GOOGLE’S EXPLOIT</a:t>
            </a: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838450" y="3028950"/>
            <a:ext cx="914400" cy="2171700"/>
          </a:xfrm>
          <a:prstGeom prst="curvedConnector3">
            <a:avLst/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5391150" y="3028950"/>
            <a:ext cx="914400" cy="2171700"/>
          </a:xfrm>
          <a:prstGeom prst="curvedConnector3">
            <a:avLst>
              <a:gd name="adj1" fmla="val 50000"/>
            </a:avLst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8" idx="0"/>
          </p:cNvCxnSpPr>
          <p:nvPr/>
        </p:nvCxnSpPr>
        <p:spPr>
          <a:xfrm>
            <a:off x="4572000" y="1828800"/>
            <a:ext cx="0" cy="914400"/>
          </a:xfrm>
          <a:prstGeom prst="line">
            <a:avLst/>
          </a:prstGeom>
          <a:ln w="127000" cap="flat">
            <a:solidFill>
              <a:srgbClr val="EDEFF3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578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PROPOSED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27432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OUR PROOF-OF-CONCEPT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EMPIRICAL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716943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868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REAL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962400"/>
            <a:ext cx="19050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334000" y="3657600"/>
            <a:ext cx="303711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3962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1. CACHE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352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2. ROW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1905000"/>
            <a:ext cx="3200400" cy="1295400"/>
          </a:xfrm>
          <a:prstGeom prst="wedgeRoundRectCallout">
            <a:avLst>
              <a:gd name="adj1" fmla="val -9374"/>
              <a:gd name="adj2" fmla="val 72150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 READS TO SAME ADDRESS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1905000"/>
            <a:ext cx="3200400" cy="1295400"/>
          </a:xfrm>
          <a:prstGeom prst="wedgeRoundRectCallout">
            <a:avLst>
              <a:gd name="adj1" fmla="val 12054"/>
              <a:gd name="adj2" fmla="val 71553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OPEN/CLOSE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SAME ROW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≠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343400"/>
            <a:ext cx="1447800" cy="0"/>
          </a:xfrm>
          <a:prstGeom prst="line">
            <a:avLst/>
          </a:prstGeom>
          <a:ln w="203200" cap="flat">
            <a:solidFill>
              <a:srgbClr val="565F6A"/>
            </a:solidFill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74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XArrow"/>
          <p:cNvCxnSpPr>
            <a:stCxn id="45" idx="3"/>
          </p:cNvCxnSpPr>
          <p:nvPr/>
        </p:nvCxnSpPr>
        <p:spPr>
          <a:xfrm>
            <a:off x="5715000" y="2400300"/>
            <a:ext cx="381000" cy="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1524000"/>
            <a:ext cx="3810000" cy="4114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LOOP: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jmp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7" name="RowX"/>
          <p:cNvSpPr/>
          <p:nvPr/>
        </p:nvSpPr>
        <p:spPr>
          <a:xfrm>
            <a:off x="6096000" y="2209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8" name="Row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9" name="Row"/>
          <p:cNvSpPr/>
          <p:nvPr/>
        </p:nvSpPr>
        <p:spPr>
          <a:xfrm>
            <a:off x="6096000" y="2971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0" name="Row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cxnSp>
        <p:nvCxnSpPr>
          <p:cNvPr id="42" name="YArrow"/>
          <p:cNvCxnSpPr>
            <a:stCxn id="43" idx="3"/>
          </p:cNvCxnSpPr>
          <p:nvPr/>
        </p:nvCxnSpPr>
        <p:spPr>
          <a:xfrm>
            <a:off x="5715000" y="3924300"/>
            <a:ext cx="381000" cy="0"/>
          </a:xfrm>
          <a:prstGeom prst="straightConnector1">
            <a:avLst/>
          </a:prstGeom>
          <a:ln w="57150" cap="rnd">
            <a:solidFill>
              <a:srgbClr val="EDEFF3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"/>
          <p:cNvSpPr/>
          <p:nvPr/>
        </p:nvSpPr>
        <p:spPr>
          <a:xfrm>
            <a:off x="5181600" y="3733800"/>
            <a:ext cx="533400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EDEFF3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5" name="X"/>
          <p:cNvSpPr/>
          <p:nvPr/>
        </p:nvSpPr>
        <p:spPr>
          <a:xfrm>
            <a:off x="5181601" y="2209800"/>
            <a:ext cx="5333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6" name="RowY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1" name="CachelineX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47" name="CachelineY"/>
          <p:cNvSpPr/>
          <p:nvPr/>
        </p:nvSpPr>
        <p:spPr>
          <a:xfrm>
            <a:off x="6096000" y="3733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18" name="Errors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Errors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33400"/>
            <a:ext cx="38100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 CPU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533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http://www.github.com/CMU-SAFARI/rowhammer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419600"/>
            <a:ext cx="33528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208 L -0.21667 0.0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1667 -0.0833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18" grpId="0" animBg="1"/>
      <p:bldP spid="19" grpId="0" animBg="1"/>
      <p:bldP spid="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WHY DO THE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OCCUR?</a:t>
            </a:r>
          </a:p>
        </p:txBody>
      </p:sp>
    </p:spTree>
    <p:extLst>
      <p:ext uri="{BB962C8B-B14F-4D97-AF65-F5344CB8AC3E}">
        <p14:creationId xmlns:p14="http://schemas.microsoft.com/office/powerpoint/2010/main" val="1291844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72200" y="2514600"/>
            <a:ext cx="1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143500" y="39243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971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B9BB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NORMAL CELL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2200" y="2514600"/>
            <a:ext cx="1143000" cy="17145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98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565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Cells store small charge at high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400" b="1" dirty="0"/>
                  <a:t>Charge Leakage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4400" b="1" dirty="0"/>
                  <a:t> Temperature</a:t>
                </a:r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  <a:blipFill>
                <a:blip r:embed="rId3"/>
                <a:stretch>
                  <a:fillRect l="-2667" t="-16000" b="-38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Room Temp.</a:t>
            </a: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Hot Temp. (85°C)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57400" y="2590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57402" y="2750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14600" y="2979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819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71802" y="3208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1802" y="3048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429000" y="3436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9000" y="3276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86202" y="36652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2" y="35052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343400" y="3893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3400" y="3733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00602" y="4122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0602" y="3962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0" y="4351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57800" y="4191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15000" y="4579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15000" y="4419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72200" y="4648200"/>
            <a:ext cx="0" cy="6096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72200" y="5257800"/>
            <a:ext cx="1143000" cy="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143500" y="32385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4114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VICTIM CELL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2209800"/>
            <a:ext cx="27432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AGGRESSOR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2743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3800" y="34290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0" y="3657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48200" y="3886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05400" y="4114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52" idx="7"/>
          </p:cNvCxnSpPr>
          <p:nvPr/>
        </p:nvCxnSpPr>
        <p:spPr>
          <a:xfrm flipV="1">
            <a:off x="3536763" y="2895600"/>
            <a:ext cx="273237" cy="3494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7"/>
          </p:cNvCxnSpPr>
          <p:nvPr/>
        </p:nvCxnSpPr>
        <p:spPr>
          <a:xfrm flipV="1">
            <a:off x="2622363" y="2667000"/>
            <a:ext cx="349437" cy="1208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0"/>
          </p:cNvCxnSpPr>
          <p:nvPr/>
        </p:nvCxnSpPr>
        <p:spPr>
          <a:xfrm flipV="1">
            <a:off x="4343400" y="2895600"/>
            <a:ext cx="0" cy="7620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876800" y="2895600"/>
            <a:ext cx="381000" cy="12192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07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_Wordline"/>
          <p:cNvCxnSpPr/>
          <p:nvPr/>
        </p:nvCxnSpPr>
        <p:spPr>
          <a:xfrm>
            <a:off x="685800" y="24384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_Wordline"/>
          <p:cNvCxnSpPr/>
          <p:nvPr/>
        </p:nvCxnSpPr>
        <p:spPr>
          <a:xfrm>
            <a:off x="685800" y="3429000"/>
            <a:ext cx="3657600" cy="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_Wordline"/>
          <p:cNvCxnSpPr/>
          <p:nvPr/>
        </p:nvCxnSpPr>
        <p:spPr>
          <a:xfrm>
            <a:off x="685800" y="44196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148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Electromagnetic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Tunneling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ROOT CAUSE?</a:t>
            </a:r>
          </a:p>
        </p:txBody>
      </p:sp>
      <p:sp>
        <p:nvSpPr>
          <p:cNvPr id="17" name="Oval 16"/>
          <p:cNvSpPr/>
          <p:nvPr/>
        </p:nvSpPr>
        <p:spPr>
          <a:xfrm>
            <a:off x="12954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4"/>
          <p:cNvSpPr txBox="1"/>
          <p:nvPr/>
        </p:nvSpPr>
        <p:spPr>
          <a:xfrm rot="5400000">
            <a:off x="6858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1" name="D3"/>
          <p:cNvSpPr txBox="1"/>
          <p:nvPr/>
        </p:nvSpPr>
        <p:spPr>
          <a:xfrm rot="5400000">
            <a:off x="3657599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8" name="D2"/>
          <p:cNvSpPr txBox="1"/>
          <p:nvPr/>
        </p:nvSpPr>
        <p:spPr>
          <a:xfrm rot="5400000">
            <a:off x="2667000" y="37719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0" name="D1"/>
          <p:cNvSpPr txBox="1"/>
          <p:nvPr/>
        </p:nvSpPr>
        <p:spPr>
          <a:xfrm rot="5400000">
            <a:off x="16764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2" name="U4"/>
          <p:cNvSpPr txBox="1"/>
          <p:nvPr/>
        </p:nvSpPr>
        <p:spPr>
          <a:xfrm rot="16200000">
            <a:off x="6858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7" name="U3"/>
          <p:cNvSpPr txBox="1"/>
          <p:nvPr/>
        </p:nvSpPr>
        <p:spPr>
          <a:xfrm rot="16200000">
            <a:off x="3657599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6" name="U2"/>
          <p:cNvSpPr txBox="1"/>
          <p:nvPr/>
        </p:nvSpPr>
        <p:spPr>
          <a:xfrm rot="16200000">
            <a:off x="2667000" y="27813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9" name="U1"/>
          <p:cNvSpPr txBox="1"/>
          <p:nvPr/>
        </p:nvSpPr>
        <p:spPr>
          <a:xfrm rot="16200000">
            <a:off x="16764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7620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ACCELERATES CHARGE LOSS </a:t>
            </a:r>
          </a:p>
        </p:txBody>
      </p:sp>
    </p:spTree>
    <p:extLst>
      <p:ext uri="{BB962C8B-B14F-4D97-AF65-F5344CB8AC3E}">
        <p14:creationId xmlns:p14="http://schemas.microsoft.com/office/powerpoint/2010/main" val="34236300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AS DRAM SCALES </a:t>
            </a:r>
            <a:r>
              <a:rPr lang="en-US" sz="6600"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19100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SMALLER </a:t>
            </a:r>
            <a:br>
              <a:rPr lang="en-US" sz="4000" b="1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tolerance to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 b="1">
              <a:solidFill>
                <a:srgbClr val="565F6A"/>
              </a:solidFill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PLACED CLOSER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Stronger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>
              <a:solidFill>
                <a:srgbClr val="565F6A"/>
              </a:solidFill>
            </a:endParaRPr>
          </a:p>
          <a:p>
            <a:pPr marL="0" indent="0">
              <a:buNone/>
            </a:pPr>
            <a:r>
              <a:rPr lang="en-US" sz="4800" b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 ERRORS MORE LIKELY</a:t>
            </a:r>
          </a:p>
          <a:p>
            <a:pPr marL="0" indent="0">
              <a:buNone/>
            </a:pPr>
            <a:endParaRPr lang="en-US" sz="4000">
              <a:solidFill>
                <a:srgbClr val="565F6A"/>
              </a:solidFill>
            </a:endParaRPr>
          </a:p>
          <a:p>
            <a:endParaRPr lang="en-US" sz="40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459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7315200" cy="18288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RECENT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found in pre-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2010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3505200"/>
            <a:ext cx="7315200" cy="2438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WIDESPREAD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&gt;80%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chips have errors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 to one error per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~1K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6325464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05200" y="914400"/>
            <a:ext cx="4876800" cy="5029198"/>
          </a:xfrm>
          <a:prstGeom prst="roundRect">
            <a:avLst>
              <a:gd name="adj" fmla="val 6749"/>
            </a:avLst>
          </a:prstGeom>
          <a:solidFill>
            <a:srgbClr val="EDEFF3"/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1900988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Test Engine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2815388"/>
            <a:ext cx="2743200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Ctrl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358189"/>
            <a:ext cx="1828798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PCIe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029200" y="4339388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914400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199" r="30494"/>
          <a:stretch/>
        </p:blipFill>
        <p:spPr>
          <a:xfrm flipH="1">
            <a:off x="762001" y="1971218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590800" y="2434388"/>
            <a:ext cx="1447801" cy="762000"/>
          </a:xfrm>
          <a:prstGeom prst="leftRightArrow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914400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343400"/>
            <a:ext cx="27432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7533374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Temperature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Controller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Heater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</p:spTree>
    <p:extLst>
      <p:ext uri="{BB962C8B-B14F-4D97-AF65-F5344CB8AC3E}">
        <p14:creationId xmlns:p14="http://schemas.microsoft.com/office/powerpoint/2010/main" val="23043877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MOST MODULES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581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B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105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1981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X"/>
          <p:cNvSpPr/>
          <p:nvPr/>
        </p:nvSpPr>
        <p:spPr>
          <a:xfrm>
            <a:off x="3905250" y="1981200"/>
            <a:ext cx="20574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3505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X"/>
          <p:cNvSpPr/>
          <p:nvPr/>
        </p:nvSpPr>
        <p:spPr>
          <a:xfrm>
            <a:off x="3829050" y="3505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5029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X"/>
          <p:cNvSpPr/>
          <p:nvPr/>
        </p:nvSpPr>
        <p:spPr>
          <a:xfrm>
            <a:off x="3829050" y="5029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X"/>
          <p:cNvSpPr/>
          <p:nvPr/>
        </p:nvSpPr>
        <p:spPr>
          <a:xfrm>
            <a:off x="6477000" y="1981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X"/>
          <p:cNvSpPr/>
          <p:nvPr/>
        </p:nvSpPr>
        <p:spPr>
          <a:xfrm>
            <a:off x="6477000" y="3505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X"/>
          <p:cNvSpPr/>
          <p:nvPr/>
        </p:nvSpPr>
        <p:spPr>
          <a:xfrm>
            <a:off x="6477000" y="5029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1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454"/>
            <a:ext cx="5486400" cy="352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54864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MANUFACTURE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2590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PER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10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61722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MODULES: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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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905000"/>
            <a:ext cx="2057400" cy="302418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897380"/>
            <a:ext cx="2971800" cy="303180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dBox"/>
          <p:cNvSpPr/>
          <p:nvPr/>
        </p:nvSpPr>
        <p:spPr>
          <a:xfrm>
            <a:off x="6305551" y="1919288"/>
            <a:ext cx="1428750" cy="2943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irst"/>
          <p:cNvSpPr/>
          <p:nvPr/>
        </p:nvSpPr>
        <p:spPr>
          <a:xfrm>
            <a:off x="5041833" y="350519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DISTURBING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AFFECTS ALL VENDORS</a:t>
            </a:r>
            <a:br>
              <a:rPr lang="en-US" sz="4000" b="1" dirty="0">
                <a:solidFill>
                  <a:srgbClr val="565F6A"/>
                </a:solidFill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an isolated incident</a:t>
            </a:r>
            <a:b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Deeper issue in DRAM scaling</a:t>
            </a:r>
          </a:p>
          <a:p>
            <a:endParaRPr lang="en-US" sz="2400" b="1" dirty="0">
              <a:solidFill>
                <a:srgbClr val="565F6A"/>
              </a:solidFill>
            </a:endParaRPr>
          </a:p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UNADDRESSED FOR YEARS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impact </a:t>
            </a: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in </a:t>
            </a: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field</a:t>
            </a:r>
            <a:endParaRPr lang="en-US" sz="40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614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HOW TO PREVENT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COUPLING ERRORS?</a:t>
            </a:r>
          </a:p>
        </p:txBody>
      </p:sp>
      <p:sp>
        <p:nvSpPr>
          <p:cNvPr id="6" name="TextBank"/>
          <p:cNvSpPr/>
          <p:nvPr/>
        </p:nvSpPr>
        <p:spPr>
          <a:xfrm>
            <a:off x="914400" y="3886200"/>
            <a:ext cx="7315200" cy="228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Make Better Chips: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Rigorous Testing: Takes Too Long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/>
              <a:t>DRAM timing parameters are dictated by </a:t>
            </a:r>
            <a:r>
              <a:rPr lang="en-US" i="1" dirty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/>
              <a:t>The smallest cell with the smallest charge   </a:t>
            </a:r>
            <a:r>
              <a:rPr lang="en-US" b="1" u="sng" dirty="0"/>
              <a:t>in all DRAM products</a:t>
            </a:r>
            <a:endParaRPr lang="en-US" b="1" u="sng" dirty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Operating at </a:t>
            </a:r>
            <a:r>
              <a:rPr lang="en-US" b="1" u="sng" dirty="0">
                <a:solidFill>
                  <a:srgbClr val="000000"/>
                </a:solidFill>
              </a:rPr>
              <a:t>the highest 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>
                <a:solidFill>
                  <a:srgbClr val="CC0000"/>
                </a:solidFill>
              </a:rPr>
              <a:t>Large timing margin for the common case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3706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XArrow"/>
          <p:cNvCxnSpPr>
            <a:stCxn id="10" idx="3"/>
            <a:endCxn id="8" idx="1"/>
          </p:cNvCxnSpPr>
          <p:nvPr/>
        </p:nvCxnSpPr>
        <p:spPr>
          <a:xfrm>
            <a:off x="3657600" y="1905000"/>
            <a:ext cx="1371600" cy="0"/>
          </a:xfrm>
          <a:prstGeom prst="straightConnector1">
            <a:avLst/>
          </a:prstGeom>
          <a:ln w="10160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wX"/>
          <p:cNvSpPr/>
          <p:nvPr/>
        </p:nvSpPr>
        <p:spPr>
          <a:xfrm>
            <a:off x="5029200" y="762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7" name="Row"/>
          <p:cNvSpPr/>
          <p:nvPr/>
        </p:nvSpPr>
        <p:spPr>
          <a:xfrm>
            <a:off x="5029200" y="1219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8" name="Row"/>
          <p:cNvSpPr/>
          <p:nvPr/>
        </p:nvSpPr>
        <p:spPr>
          <a:xfrm>
            <a:off x="5029200" y="1676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9" name="Row"/>
          <p:cNvSpPr/>
          <p:nvPr/>
        </p:nvSpPr>
        <p:spPr>
          <a:xfrm>
            <a:off x="5029200" y="2133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10" name="X"/>
          <p:cNvSpPr/>
          <p:nvPr/>
        </p:nvSpPr>
        <p:spPr>
          <a:xfrm>
            <a:off x="914400" y="990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FASTER ACCESS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RowY"/>
          <p:cNvSpPr/>
          <p:nvPr/>
        </p:nvSpPr>
        <p:spPr>
          <a:xfrm>
            <a:off x="5029200" y="2590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3" name="RowX"/>
          <p:cNvSpPr/>
          <p:nvPr/>
        </p:nvSpPr>
        <p:spPr>
          <a:xfrm>
            <a:off x="5029200" y="3810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4" name="Row"/>
          <p:cNvSpPr/>
          <p:nvPr/>
        </p:nvSpPr>
        <p:spPr>
          <a:xfrm>
            <a:off x="5029200" y="4267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5" name="Row"/>
          <p:cNvSpPr/>
          <p:nvPr/>
        </p:nvSpPr>
        <p:spPr>
          <a:xfrm>
            <a:off x="5029200" y="4724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6" name="Row"/>
          <p:cNvSpPr/>
          <p:nvPr/>
        </p:nvSpPr>
        <p:spPr>
          <a:xfrm>
            <a:off x="5029200" y="5181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7" name="X"/>
          <p:cNvSpPr/>
          <p:nvPr/>
        </p:nvSpPr>
        <p:spPr>
          <a:xfrm>
            <a:off x="914400" y="4038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FREQUENT REFRESH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8" name="RowY"/>
          <p:cNvSpPr/>
          <p:nvPr/>
        </p:nvSpPr>
        <p:spPr>
          <a:xfrm>
            <a:off x="5029200" y="5638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4191000" y="3810000"/>
            <a:ext cx="304800" cy="2286000"/>
          </a:xfrm>
          <a:prstGeom prst="leftBracket">
            <a:avLst/>
          </a:prstGeom>
          <a:ln w="1016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33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47"/>
            <a:ext cx="5486400" cy="3377953"/>
          </a:xfrm>
          <a:prstGeom prst="rect">
            <a:avLst/>
          </a:prstGeom>
        </p:spPr>
      </p:pic>
      <p:sp>
        <p:nvSpPr>
          <p:cNvPr id="15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Faster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⟶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3340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ACCESS INTERVAL (ns)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10" name="55nsLine"/>
          <p:cNvCxnSpPr/>
          <p:nvPr/>
        </p:nvCxnSpPr>
        <p:spPr>
          <a:xfrm flipV="1">
            <a:off x="3962400" y="4419600"/>
            <a:ext cx="0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5ns"/>
          <p:cNvSpPr/>
          <p:nvPr/>
        </p:nvSpPr>
        <p:spPr>
          <a:xfrm rot="16200000">
            <a:off x="3467893" y="3607594"/>
            <a:ext cx="9906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55ns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3" name="500nsLine"/>
          <p:cNvCxnSpPr>
            <a:stCxn id="12" idx="0"/>
          </p:cNvCxnSpPr>
          <p:nvPr/>
        </p:nvCxnSpPr>
        <p:spPr>
          <a:xfrm flipV="1">
            <a:off x="8255795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00ns"/>
          <p:cNvSpPr/>
          <p:nvPr/>
        </p:nvSpPr>
        <p:spPr>
          <a:xfrm rot="16200000">
            <a:off x="7646194" y="3493294"/>
            <a:ext cx="12192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500ns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First"/>
          <p:cNvSpPr/>
          <p:nvPr/>
        </p:nvSpPr>
        <p:spPr>
          <a:xfrm>
            <a:off x="8064342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55ns"/>
              <p:cNvSpPr/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64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𝟏𝟐𝟖𝐊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/>
      <p:bldP spid="12" grpId="0" animBg="1"/>
      <p:bldP spid="2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0338"/>
            <a:ext cx="5486400" cy="3425062"/>
          </a:xfrm>
          <a:prstGeom prst="rect">
            <a:avLst/>
          </a:prstGeom>
        </p:spPr>
      </p:pic>
      <p:sp>
        <p:nvSpPr>
          <p:cNvPr id="13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Often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⟵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Seldom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334000"/>
            <a:ext cx="51054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INTERVAL (ms)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9" name="55nsLine"/>
          <p:cNvCxnSpPr/>
          <p:nvPr/>
        </p:nvCxnSpPr>
        <p:spPr>
          <a:xfrm flipH="1" flipV="1">
            <a:off x="8326760" y="4419600"/>
            <a:ext cx="1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7750969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64ms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55nsLine"/>
          <p:cNvCxnSpPr>
            <a:stCxn id="15" idx="0"/>
          </p:cNvCxnSpPr>
          <p:nvPr/>
        </p:nvCxnSpPr>
        <p:spPr>
          <a:xfrm flipV="1">
            <a:off x="4313397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5ns"/>
          <p:cNvSpPr/>
          <p:nvPr/>
        </p:nvSpPr>
        <p:spPr>
          <a:xfrm rot="16200000">
            <a:off x="3740944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11ms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First"/>
          <p:cNvSpPr/>
          <p:nvPr/>
        </p:nvSpPr>
        <p:spPr>
          <a:xfrm>
            <a:off x="4121944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5ns"/>
              <p:cNvSpPr/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7" grpId="0"/>
      <p:bldP spid="15" grpId="0" animBg="1"/>
      <p:bldP spid="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971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LIMIT ACCESSES TO ROW</a:t>
            </a:r>
            <a:r>
              <a:rPr lang="en-US" sz="4800">
                <a:solidFill>
                  <a:srgbClr val="565F6A"/>
                </a:solidFill>
              </a:rPr>
              <a:t> </a:t>
            </a:r>
            <a:br>
              <a:rPr lang="en-US" sz="48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500ns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1600">
              <a:solidFill>
                <a:srgbClr val="565F6A"/>
              </a:solidFill>
            </a:endParaRPr>
          </a:p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REFRESH ALL ROWS OFTEN</a:t>
            </a:r>
            <a:b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Refresh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11ms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TWO NAIVE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772400" cy="1600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LARGE OVERHEAD: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PERF, ENERGY, COMPLEXITY</a:t>
            </a:r>
          </a:p>
        </p:txBody>
      </p:sp>
    </p:spTree>
    <p:extLst>
      <p:ext uri="{BB962C8B-B14F-4D97-AF65-F5344CB8AC3E}">
        <p14:creationId xmlns:p14="http://schemas.microsoft.com/office/powerpoint/2010/main" val="4112315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endCxn id="12" idx="0"/>
          </p:cNvCxnSpPr>
          <p:nvPr/>
        </p:nvCxnSpPr>
        <p:spPr>
          <a:xfrm>
            <a:off x="5334000" y="4191000"/>
            <a:ext cx="952500" cy="762000"/>
          </a:xfrm>
          <a:prstGeom prst="curvedConnector2">
            <a:avLst/>
          </a:prstGeom>
          <a:ln w="76200" cap="sq">
            <a:solidFill>
              <a:srgbClr val="00B05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OUR SOLUTION: PARR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914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robabilistic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djacent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ow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efresh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4" name="Curved Connector 13"/>
          <p:cNvCxnSpPr>
            <a:endCxn id="11" idx="0"/>
          </p:cNvCxnSpPr>
          <p:nvPr/>
        </p:nvCxnSpPr>
        <p:spPr>
          <a:xfrm rot="10800000" flipV="1">
            <a:off x="2286000" y="4191000"/>
            <a:ext cx="1524000" cy="762000"/>
          </a:xfrm>
          <a:prstGeom prst="curvedConnector2">
            <a:avLst/>
          </a:prstGeom>
          <a:ln w="76200" cap="sq">
            <a:solidFill>
              <a:srgbClr val="565F6A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4953000"/>
            <a:ext cx="27432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Do nothing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4953000"/>
            <a:ext cx="3886200" cy="1371600"/>
          </a:xfrm>
          <a:prstGeom prst="roundRect">
            <a:avLst>
              <a:gd name="adj" fmla="val 952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(=Open) adjacent rows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0" y="2514600"/>
            <a:ext cx="54864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After closing any row ...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22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0.1%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99.9%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1219200" cy="121920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 w="7620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PARR: CHANCE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REFRESHES IN </a:t>
            </a:r>
            <a:r>
              <a:rPr lang="en-US" sz="4800" b="1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</a:t>
            </a: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TRIALS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</a:t>
            </a:r>
            <a:r>
              <a:rPr lang="en-US" dirty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0.999</a:t>
            </a:r>
            <a:r>
              <a:rPr lang="en-US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br>
              <a:rPr lang="en-US" sz="4400" baseline="30000" dirty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endParaRPr lang="en-US" sz="2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N=128K FOR ERROR (64ms)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0.999</a:t>
            </a:r>
            <a: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128K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="1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–56</a:t>
            </a:r>
            <a:b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STRONG RELIABILITY GUARANTEE</a:t>
            </a:r>
            <a:endParaRPr lang="en-US" sz="4800" dirty="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571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STRONG RELIABILITY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PERF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kumimoji="0" lang="en-US" sz="54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–14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Errors/Year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0.20%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Slowdown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34290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NO STORAGE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0" y="49530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Bytes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56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>
            <a:normAutofit fontScale="90000"/>
          </a:bodyPr>
          <a:lstStyle/>
          <a:p>
            <a:r>
              <a:rPr lang="en-US" sz="6600">
                <a:latin typeface="Tw Cen MT Condensed Extra Bold" panose="020B0803020202020204" pitchFamily="34" charset="0"/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>
            <a:normAutofit lnSpcReduction="10000"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Security Exploit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(Seaborn@Google 2015)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Industry Analysis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(Kang@SK Hynix 2014)</a:t>
            </a:r>
            <a:b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 will be [more] severe as technology shrinks down.”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Row Refresh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(JEDEC 2014)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Testing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Van de Goor+ 1999)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Disturbance in Flash &amp; Hard Disk</a:t>
            </a:r>
            <a:br>
              <a:rPr lang="en-US" sz="240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97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153400" cy="1752600"/>
          </a:xfrm>
        </p:spPr>
        <p:txBody>
          <a:bodyPr/>
          <a:lstStyle/>
          <a:p>
            <a:r>
              <a:rPr lang="en-US" dirty="0"/>
              <a:t>Emerging </a:t>
            </a:r>
            <a:r>
              <a:rPr lang="en-US"/>
              <a:t>Memory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0136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261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77288" cy="51943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 sz="14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261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2A71C-AAD6-1343-AD29-0DFA78FE85A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61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1CB3E-10A2-4834-B34B-ED39EA5500BB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720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6145</Words>
  <Application>Microsoft Office PowerPoint</Application>
  <PresentationFormat>On-screen Show (4:3)</PresentationFormat>
  <Paragraphs>1472</Paragraphs>
  <Slides>121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46" baseType="lpstr">
      <vt:lpstr>Arial</vt:lpstr>
      <vt:lpstr>Calibri</vt:lpstr>
      <vt:lpstr>Calibri Light</vt:lpstr>
      <vt:lpstr>Cambria</vt:lpstr>
      <vt:lpstr>Cambria Math</vt:lpstr>
      <vt:lpstr>Consolas</vt:lpstr>
      <vt:lpstr>Corbel</vt:lpstr>
      <vt:lpstr>Courier New</vt:lpstr>
      <vt:lpstr>Garamond</vt:lpstr>
      <vt:lpstr>Gill Sans MT</vt:lpstr>
      <vt:lpstr>Helvetica Neue</vt:lpstr>
      <vt:lpstr>Lucida Grande</vt:lpstr>
      <vt:lpstr>Lucida Sans</vt:lpstr>
      <vt:lpstr>Lucida Sans Typewriter</vt:lpstr>
      <vt:lpstr>Myriad Pro Bold Cond</vt:lpstr>
      <vt:lpstr>Myriad Pro Cond</vt:lpstr>
      <vt:lpstr>Segoe UI</vt:lpstr>
      <vt:lpstr>Symbol</vt:lpstr>
      <vt:lpstr>Tahoma</vt:lpstr>
      <vt:lpstr>Times New Roman</vt:lpstr>
      <vt:lpstr>Tw Cen MT Condensed Extra Bold</vt:lpstr>
      <vt:lpstr>Wingdings</vt:lpstr>
      <vt:lpstr>SAFARI_Template</vt:lpstr>
      <vt:lpstr>1_Edge</vt:lpstr>
      <vt:lpstr>Office Theme</vt:lpstr>
      <vt:lpstr>CSC 2224: Parallel Computer Architecture and Programming DRAM. Part 2</vt:lpstr>
      <vt:lpstr>Tiered-Latency DRAM: A Low Latency and Low Cost DRAM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PowerPoint Presentation</vt:lpstr>
      <vt:lpstr>Adaptive-Latency DRAM: Optimizing DRAM Timing for the Common-Case</vt:lpstr>
      <vt:lpstr>Outline</vt:lpstr>
      <vt:lpstr>Parallelism: Demand vs. Supply</vt:lpstr>
      <vt:lpstr>Increasing Number of Banks?</vt:lpstr>
      <vt:lpstr>Our Observation</vt:lpstr>
      <vt:lpstr>Subarray-Level Parallelism</vt:lpstr>
      <vt:lpstr>Subarray-Level Parallelism: Benefits</vt:lpstr>
      <vt:lpstr>Results Summary</vt:lpstr>
      <vt:lpstr>A Case for Exploiting Subarray-Level Parallelism (SALP) in DRAM</vt:lpstr>
      <vt:lpstr>CSC 2224: Parallel Computer Architecture and Programming Advanced Memory</vt:lpstr>
      <vt:lpstr>Review #5</vt:lpstr>
      <vt:lpstr>Review: Memory Latency Lags Behind</vt:lpstr>
      <vt:lpstr>We Need A Paradigm Shift To …</vt:lpstr>
      <vt:lpstr>Processing Inside Memory</vt:lpstr>
      <vt:lpstr>Why In-Memory Computation Today?</vt:lpstr>
      <vt:lpstr>Two Approaches to In-Memory Processing </vt:lpstr>
      <vt:lpstr>Approach 1: Minimally Changing DRAM</vt:lpstr>
      <vt:lpstr>Starting Simple: Data Copy and Initialization</vt:lpstr>
      <vt:lpstr>Bulk Data Copy and Initialization</vt:lpstr>
      <vt:lpstr>Bulk Data Copy and Initialization</vt:lpstr>
      <vt:lpstr>Today’s Systems: Bulk Data Copy</vt:lpstr>
      <vt:lpstr>Future Systems: In-Memory Copy</vt:lpstr>
      <vt:lpstr>RowClone: In-DRAM Row Copy</vt:lpstr>
      <vt:lpstr>RowClone: Intra-Subarray</vt:lpstr>
      <vt:lpstr>RowClone: Intra-Subarray (II)</vt:lpstr>
      <vt:lpstr>RowClone: Inter-Bank</vt:lpstr>
      <vt:lpstr>Generalized RowClone</vt:lpstr>
      <vt:lpstr>RowClone: Fast Row Initialization</vt:lpstr>
      <vt:lpstr>RowClone: Bulk Initialization</vt:lpstr>
      <vt:lpstr>RowClone: Latency &amp; Energy Benefits</vt:lpstr>
      <vt:lpstr>Copy and Initialization in Workloads</vt:lpstr>
      <vt:lpstr>RowClone: Application Performance</vt:lpstr>
      <vt:lpstr>End-to-End System Design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Inside a DRAM Chip</vt:lpstr>
      <vt:lpstr>DRAM Cell Operation</vt:lpstr>
      <vt:lpstr>DRAM Cell Operation</vt:lpstr>
      <vt:lpstr>Triple-Row Activation: Majority Function</vt:lpstr>
      <vt:lpstr>Bitwise AND/OR Using Triple-Row Activation</vt:lpstr>
      <vt:lpstr>Bitwise AND/OR Using Triple-Row Activation</vt:lpstr>
      <vt:lpstr>Bulk Bitwise AND/OR in DRAM</vt:lpstr>
      <vt:lpstr>Bulk Bitwise AND/OR in DRAM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Integrating Ambit with the System</vt:lpstr>
      <vt:lpstr>Real-world Applications</vt:lpstr>
      <vt:lpstr>Bitmap Indices: Performance</vt:lpstr>
      <vt:lpstr>Speedup offered by Ambit for BitWeaving</vt:lpstr>
      <vt:lpstr>PowerPoint Presentation</vt:lpstr>
      <vt:lpstr>DRAM CHIP</vt:lpstr>
      <vt:lpstr>PowerPoint Presentation</vt:lpstr>
      <vt:lpstr>PowerPoint Presentation</vt:lpstr>
      <vt:lpstr>REAL SYSTEM</vt:lpstr>
      <vt:lpstr>PowerPoint Presentation</vt:lpstr>
      <vt:lpstr>PowerPoint Presentation</vt:lpstr>
      <vt:lpstr>PowerPoint Presentation</vt:lpstr>
      <vt:lpstr>PowerPoint Presentation</vt:lpstr>
      <vt:lpstr>ROOT CAUSE?</vt:lpstr>
      <vt:lpstr>AS DRAM SCALES …</vt:lpstr>
      <vt:lpstr>PowerPoint Presentation</vt:lpstr>
      <vt:lpstr>PowerPoint Presentation</vt:lpstr>
      <vt:lpstr>PowerPoint Presentation</vt:lpstr>
      <vt:lpstr>MOST MODULES AT RISK</vt:lpstr>
      <vt:lpstr>PowerPoint Presentation</vt:lpstr>
      <vt:lpstr>DISTURBING FACTS</vt:lpstr>
      <vt:lpstr>PowerPoint Presentation</vt:lpstr>
      <vt:lpstr>PowerPoint Presentation</vt:lpstr>
      <vt:lpstr>PowerPoint Presentation</vt:lpstr>
      <vt:lpstr>PowerPoint Presentation</vt:lpstr>
      <vt:lpstr>TWO NAIVE SOLUTIONS</vt:lpstr>
      <vt:lpstr>OUR SOLUTION: PARR</vt:lpstr>
      <vt:lpstr>PARR: CHANCE OF ERROR</vt:lpstr>
      <vt:lpstr>PowerPoint Presentation</vt:lpstr>
      <vt:lpstr>RELATED WORK</vt:lpstr>
      <vt:lpstr>Emerging Memory Technologies</vt:lpstr>
      <vt:lpstr>Limits of Charge Memory</vt:lpstr>
      <vt:lpstr>Charge vs. Resistive Memories</vt:lpstr>
      <vt:lpstr>Promising Resistive Memory Technologies</vt:lpstr>
      <vt:lpstr>What is Phase Change Memory?</vt:lpstr>
      <vt:lpstr>How Does PCM Work?</vt:lpstr>
      <vt:lpstr>Opportunity: PCM Advantages</vt:lpstr>
      <vt:lpstr>PCM Resistance → Value</vt:lpstr>
      <vt:lpstr>Multi-Level Cell PCM</vt:lpstr>
      <vt:lpstr>MLC-PCM Resistance → Value</vt:lpstr>
      <vt:lpstr>MLC-PCM Resistance → Value</vt:lpstr>
      <vt:lpstr>Phase Change Memory Properties</vt:lpstr>
      <vt:lpstr>Phase Change Memory Properties: Latency</vt:lpstr>
      <vt:lpstr>Phase Change Memory Properties</vt:lpstr>
      <vt:lpstr>Phase Change Memory: Pros and Cons</vt:lpstr>
      <vt:lpstr>PCM-based Main Memory (I)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PCM As Main Memory</vt:lpstr>
      <vt:lpstr>Review #5</vt:lpstr>
      <vt:lpstr>CSC 2224: Parallel Computer Architecture and Programming Advanced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2020-10-08T15:45:18Z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2018-10-02T14:14:50.0560095Z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